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9"/>
  </p:notesMasterIdLst>
  <p:sldIdLst>
    <p:sldId id="267" r:id="rId2"/>
    <p:sldId id="258" r:id="rId3"/>
    <p:sldId id="260" r:id="rId4"/>
    <p:sldId id="261" r:id="rId5"/>
    <p:sldId id="272" r:id="rId6"/>
    <p:sldId id="263" r:id="rId7"/>
    <p:sldId id="273" r:id="rId8"/>
    <p:sldId id="303" r:id="rId9"/>
    <p:sldId id="277" r:id="rId10"/>
    <p:sldId id="274" r:id="rId11"/>
    <p:sldId id="276" r:id="rId12"/>
    <p:sldId id="279" r:id="rId13"/>
    <p:sldId id="304" r:id="rId14"/>
    <p:sldId id="280" r:id="rId15"/>
    <p:sldId id="305" r:id="rId16"/>
    <p:sldId id="282" r:id="rId17"/>
    <p:sldId id="307" r:id="rId18"/>
    <p:sldId id="284" r:id="rId19"/>
    <p:sldId id="283" r:id="rId20"/>
    <p:sldId id="285" r:id="rId21"/>
    <p:sldId id="306" r:id="rId22"/>
    <p:sldId id="286" r:id="rId23"/>
    <p:sldId id="287" r:id="rId24"/>
    <p:sldId id="315" r:id="rId25"/>
    <p:sldId id="291" r:id="rId26"/>
    <p:sldId id="308" r:id="rId27"/>
    <p:sldId id="309" r:id="rId28"/>
    <p:sldId id="310" r:id="rId29"/>
    <p:sldId id="312" r:id="rId30"/>
    <p:sldId id="313" r:id="rId31"/>
    <p:sldId id="314" r:id="rId32"/>
    <p:sldId id="318" r:id="rId33"/>
    <p:sldId id="311" r:id="rId34"/>
    <p:sldId id="316" r:id="rId35"/>
    <p:sldId id="317" r:id="rId36"/>
    <p:sldId id="320" r:id="rId37"/>
    <p:sldId id="319" r:id="rId38"/>
    <p:sldId id="321" r:id="rId39"/>
    <p:sldId id="322" r:id="rId40"/>
    <p:sldId id="323" r:id="rId41"/>
    <p:sldId id="326" r:id="rId42"/>
    <p:sldId id="324" r:id="rId43"/>
    <p:sldId id="325" r:id="rId44"/>
    <p:sldId id="328" r:id="rId45"/>
    <p:sldId id="327" r:id="rId46"/>
    <p:sldId id="329" r:id="rId47"/>
    <p:sldId id="330" r:id="rId48"/>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0" autoAdjust="0"/>
    <p:restoredTop sz="94660"/>
  </p:normalViewPr>
  <p:slideViewPr>
    <p:cSldViewPr snapToGrid="0">
      <p:cViewPr>
        <p:scale>
          <a:sx n="150" d="100"/>
          <a:sy n="150" d="100"/>
        </p:scale>
        <p:origin x="294" y="5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eg>
</file>

<file path=ppt/media/image10.jpg>
</file>

<file path=ppt/media/image11.jpeg>
</file>

<file path=ppt/media/image12.jpeg>
</file>

<file path=ppt/media/image13.jpeg>
</file>

<file path=ppt/media/image14.png>
</file>

<file path=ppt/media/image15.png>
</file>

<file path=ppt/media/image16.png>
</file>

<file path=ppt/media/image17.jpg>
</file>

<file path=ppt/media/image18.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B8C040-E2DA-4634-A486-5AEEC39CD407}" type="datetimeFigureOut">
              <a:rPr lang="en-BE" smtClean="0"/>
              <a:t>26/10/2023</a:t>
            </a:fld>
            <a:endParaRPr lang="en-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2CC1C5-748A-4914-8322-AFBED2902F71}" type="slidenum">
              <a:rPr lang="en-BE" smtClean="0"/>
              <a:t>‹#›</a:t>
            </a:fld>
            <a:endParaRPr lang="en-BE"/>
          </a:p>
        </p:txBody>
      </p:sp>
    </p:spTree>
    <p:extLst>
      <p:ext uri="{BB962C8B-B14F-4D97-AF65-F5344CB8AC3E}">
        <p14:creationId xmlns:p14="http://schemas.microsoft.com/office/powerpoint/2010/main" val="3403573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dia">
    <p:spTree>
      <p:nvGrpSpPr>
        <p:cNvPr id="1" name=""/>
        <p:cNvGrpSpPr/>
        <p:nvPr/>
      </p:nvGrpSpPr>
      <p:grpSpPr>
        <a:xfrm>
          <a:off x="0" y="0"/>
          <a:ext cx="0" cy="0"/>
          <a:chOff x="0" y="0"/>
          <a:chExt cx="0" cy="0"/>
        </a:xfrm>
      </p:grpSpPr>
      <p:sp>
        <p:nvSpPr>
          <p:cNvPr id="18" name="Vrije vorm: vorm 17">
            <a:extLst>
              <a:ext uri="{FF2B5EF4-FFF2-40B4-BE49-F238E27FC236}">
                <a16:creationId xmlns:a16="http://schemas.microsoft.com/office/drawing/2014/main" id="{FD08E83C-29B9-4030-95FE-681D73EE3FAE}"/>
              </a:ext>
            </a:extLst>
          </p:cNvPr>
          <p:cNvSpPr/>
          <p:nvPr/>
        </p:nvSpPr>
        <p:spPr>
          <a:xfrm>
            <a:off x="4256116" y="0"/>
            <a:ext cx="7935884" cy="5343926"/>
          </a:xfrm>
          <a:custGeom>
            <a:avLst/>
            <a:gdLst>
              <a:gd name="connsiteX0" fmla="*/ 473826 w 6691746"/>
              <a:gd name="connsiteY0" fmla="*/ 16625 h 4613563"/>
              <a:gd name="connsiteX1" fmla="*/ 6691746 w 6691746"/>
              <a:gd name="connsiteY1" fmla="*/ 0 h 4613563"/>
              <a:gd name="connsiteX2" fmla="*/ 6683433 w 6691746"/>
              <a:gd name="connsiteY2" fmla="*/ 4613563 h 4613563"/>
              <a:gd name="connsiteX3" fmla="*/ 0 w 6691746"/>
              <a:gd name="connsiteY3" fmla="*/ 3865418 h 4613563"/>
              <a:gd name="connsiteX4" fmla="*/ 473826 w 6691746"/>
              <a:gd name="connsiteY4" fmla="*/ 16625 h 461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1746" h="4613563">
                <a:moveTo>
                  <a:pt x="473826" y="16625"/>
                </a:moveTo>
                <a:lnTo>
                  <a:pt x="6691746" y="0"/>
                </a:lnTo>
                <a:lnTo>
                  <a:pt x="6683433" y="4613563"/>
                </a:lnTo>
                <a:lnTo>
                  <a:pt x="0" y="3865418"/>
                </a:lnTo>
                <a:lnTo>
                  <a:pt x="473826" y="16625"/>
                </a:lnTo>
                <a:close/>
              </a:path>
            </a:pathLst>
          </a:custGeom>
          <a:blipFill dpi="0" rotWithShape="1">
            <a:blip r:embed="rId2">
              <a:alphaModFix amt="5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050" name="Picture 2">
            <a:extLst>
              <a:ext uri="{FF2B5EF4-FFF2-40B4-BE49-F238E27FC236}">
                <a16:creationId xmlns:a16="http://schemas.microsoft.com/office/drawing/2014/main" id="{41A99A4F-35CE-47F0-8C3E-203AE0949DAD}"/>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8666640" y="203420"/>
            <a:ext cx="3297850" cy="1261472"/>
          </a:xfrm>
          <a:prstGeom prst="rect">
            <a:avLst/>
          </a:prstGeom>
          <a:noFill/>
          <a:extLst>
            <a:ext uri="{909E8E84-426E-40DD-AFC4-6F175D3DCCD1}">
              <a14:hiddenFill xmlns:a14="http://schemas.microsoft.com/office/drawing/2010/main">
                <a:solidFill>
                  <a:srgbClr val="FFFFFF"/>
                </a:solidFill>
              </a14:hiddenFill>
            </a:ext>
          </a:extLst>
        </p:spPr>
      </p:pic>
      <p:sp>
        <p:nvSpPr>
          <p:cNvPr id="26" name="Ondertitel 2">
            <a:extLst>
              <a:ext uri="{FF2B5EF4-FFF2-40B4-BE49-F238E27FC236}">
                <a16:creationId xmlns:a16="http://schemas.microsoft.com/office/drawing/2014/main" id="{7A68A714-4E45-4A04-B828-B282FA62E7BB}"/>
              </a:ext>
            </a:extLst>
          </p:cNvPr>
          <p:cNvSpPr txBox="1">
            <a:spLocks/>
          </p:cNvSpPr>
          <p:nvPr/>
        </p:nvSpPr>
        <p:spPr>
          <a:xfrm>
            <a:off x="1450282" y="5343926"/>
            <a:ext cx="4074659" cy="554767"/>
          </a:xfrm>
          <a:prstGeom prst="rect">
            <a:avLst/>
          </a:prstGeom>
          <a:ln>
            <a:noFill/>
          </a:ln>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nl-BE" sz="20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nl-NL" dirty="0"/>
          </a:p>
        </p:txBody>
      </p:sp>
      <p:sp>
        <p:nvSpPr>
          <p:cNvPr id="28" name="Ondertitel 2">
            <a:extLst>
              <a:ext uri="{FF2B5EF4-FFF2-40B4-BE49-F238E27FC236}">
                <a16:creationId xmlns:a16="http://schemas.microsoft.com/office/drawing/2014/main" id="{8A446F7F-F106-4612-85BC-FC020C0B34DC}"/>
              </a:ext>
            </a:extLst>
          </p:cNvPr>
          <p:cNvSpPr txBox="1">
            <a:spLocks/>
          </p:cNvSpPr>
          <p:nvPr/>
        </p:nvSpPr>
        <p:spPr>
          <a:xfrm>
            <a:off x="1450282" y="5898693"/>
            <a:ext cx="4074659" cy="554767"/>
          </a:xfrm>
          <a:prstGeom prst="rect">
            <a:avLst/>
          </a:prstGeom>
          <a:ln>
            <a:noFill/>
          </a:ln>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nl-BE" sz="20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nl-NL" dirty="0"/>
          </a:p>
        </p:txBody>
      </p:sp>
      <p:sp>
        <p:nvSpPr>
          <p:cNvPr id="36" name="Ondertitel 2">
            <a:extLst>
              <a:ext uri="{FF2B5EF4-FFF2-40B4-BE49-F238E27FC236}">
                <a16:creationId xmlns:a16="http://schemas.microsoft.com/office/drawing/2014/main" id="{DB1150AE-9B1F-43AF-B4A6-C1581C0B3127}"/>
              </a:ext>
            </a:extLst>
          </p:cNvPr>
          <p:cNvSpPr txBox="1">
            <a:spLocks/>
          </p:cNvSpPr>
          <p:nvPr/>
        </p:nvSpPr>
        <p:spPr>
          <a:xfrm>
            <a:off x="1" y="462498"/>
            <a:ext cx="1853738" cy="309801"/>
          </a:xfrm>
          <a:prstGeom prst="rect">
            <a:avLst/>
          </a:prstGeom>
          <a:ln>
            <a:noFill/>
          </a:ln>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nl-BE" sz="20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nl-NL" sz="1200" dirty="0"/>
              <a:t>Toegepaste Informatica</a:t>
            </a:r>
          </a:p>
        </p:txBody>
      </p:sp>
      <p:sp>
        <p:nvSpPr>
          <p:cNvPr id="38" name="Minteken 37">
            <a:extLst>
              <a:ext uri="{FF2B5EF4-FFF2-40B4-BE49-F238E27FC236}">
                <a16:creationId xmlns:a16="http://schemas.microsoft.com/office/drawing/2014/main" id="{FFEC5E01-43EA-497E-BCC0-939DBCAFA0AC}"/>
              </a:ext>
            </a:extLst>
          </p:cNvPr>
          <p:cNvSpPr/>
          <p:nvPr/>
        </p:nvSpPr>
        <p:spPr>
          <a:xfrm rot="5400000">
            <a:off x="-183168" y="5307680"/>
            <a:ext cx="2851263" cy="415636"/>
          </a:xfrm>
          <a:prstGeom prst="mathMinus">
            <a:avLst/>
          </a:prstGeom>
          <a:solidFill>
            <a:srgbClr val="E30046">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nl-BE">
              <a:solidFill>
                <a:srgbClr val="E00049"/>
              </a:solidFill>
            </a:endParaRPr>
          </a:p>
        </p:txBody>
      </p:sp>
      <p:sp>
        <p:nvSpPr>
          <p:cNvPr id="41" name="Ondertitel 2">
            <a:extLst>
              <a:ext uri="{FF2B5EF4-FFF2-40B4-BE49-F238E27FC236}">
                <a16:creationId xmlns:a16="http://schemas.microsoft.com/office/drawing/2014/main" id="{DCD259FC-79B5-41AB-BBC2-4D07C62B0949}"/>
              </a:ext>
            </a:extLst>
          </p:cNvPr>
          <p:cNvSpPr txBox="1">
            <a:spLocks/>
          </p:cNvSpPr>
          <p:nvPr/>
        </p:nvSpPr>
        <p:spPr>
          <a:xfrm>
            <a:off x="-31204" y="1442735"/>
            <a:ext cx="1481486" cy="309801"/>
          </a:xfrm>
          <a:prstGeom prst="rect">
            <a:avLst/>
          </a:prstGeom>
          <a:ln>
            <a:noFill/>
          </a:ln>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nl-BE" sz="20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nl-NL" sz="1200" kern="1200" cap="none" baseline="0" dirty="0">
              <a:solidFill>
                <a:srgbClr val="002757"/>
              </a:solidFill>
              <a:latin typeface="Tahoma" panose="020B0604030504040204" pitchFamily="34" charset="0"/>
              <a:ea typeface="Tahoma" panose="020B0604030504040204" pitchFamily="34" charset="0"/>
              <a:cs typeface="Tahoma" panose="020B0604030504040204" pitchFamily="34" charset="0"/>
            </a:endParaRPr>
          </a:p>
        </p:txBody>
      </p:sp>
      <p:sp>
        <p:nvSpPr>
          <p:cNvPr id="42" name="Minteken 41">
            <a:extLst>
              <a:ext uri="{FF2B5EF4-FFF2-40B4-BE49-F238E27FC236}">
                <a16:creationId xmlns:a16="http://schemas.microsoft.com/office/drawing/2014/main" id="{FB0D61FF-F819-41D6-9F0E-2A87A96AF34A}"/>
              </a:ext>
            </a:extLst>
          </p:cNvPr>
          <p:cNvSpPr/>
          <p:nvPr/>
        </p:nvSpPr>
        <p:spPr>
          <a:xfrm>
            <a:off x="-353435" y="166756"/>
            <a:ext cx="2776160" cy="415636"/>
          </a:xfrm>
          <a:prstGeom prst="mathMinus">
            <a:avLst/>
          </a:prstGeom>
          <a:solidFill>
            <a:srgbClr val="E30046">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nl-BE">
              <a:solidFill>
                <a:srgbClr val="E00049"/>
              </a:solidFill>
            </a:endParaRPr>
          </a:p>
        </p:txBody>
      </p:sp>
      <p:sp>
        <p:nvSpPr>
          <p:cNvPr id="43" name="Minteken 42">
            <a:extLst>
              <a:ext uri="{FF2B5EF4-FFF2-40B4-BE49-F238E27FC236}">
                <a16:creationId xmlns:a16="http://schemas.microsoft.com/office/drawing/2014/main" id="{1A9D60B7-98CA-44B4-A342-238265272E5D}"/>
              </a:ext>
            </a:extLst>
          </p:cNvPr>
          <p:cNvSpPr/>
          <p:nvPr/>
        </p:nvSpPr>
        <p:spPr>
          <a:xfrm>
            <a:off x="-221962" y="626338"/>
            <a:ext cx="1762587" cy="415636"/>
          </a:xfrm>
          <a:prstGeom prst="mathMinus">
            <a:avLst/>
          </a:prstGeom>
          <a:solidFill>
            <a:srgbClr val="E30046">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nl-BE">
              <a:solidFill>
                <a:srgbClr val="E00049"/>
              </a:solidFill>
            </a:endParaRPr>
          </a:p>
        </p:txBody>
      </p:sp>
      <p:sp>
        <p:nvSpPr>
          <p:cNvPr id="44" name="Minteken 43">
            <a:extLst>
              <a:ext uri="{FF2B5EF4-FFF2-40B4-BE49-F238E27FC236}">
                <a16:creationId xmlns:a16="http://schemas.microsoft.com/office/drawing/2014/main" id="{2AD40B60-09F3-42CA-BFC7-F232D5069233}"/>
              </a:ext>
            </a:extLst>
          </p:cNvPr>
          <p:cNvSpPr/>
          <p:nvPr/>
        </p:nvSpPr>
        <p:spPr>
          <a:xfrm>
            <a:off x="-155460" y="1111987"/>
            <a:ext cx="1256606" cy="415636"/>
          </a:xfrm>
          <a:prstGeom prst="mathMinus">
            <a:avLst/>
          </a:prstGeom>
          <a:solidFill>
            <a:srgbClr val="E30046">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nl-BE">
              <a:solidFill>
                <a:srgbClr val="E00049"/>
              </a:solidFill>
            </a:endParaRPr>
          </a:p>
        </p:txBody>
      </p:sp>
      <p:sp>
        <p:nvSpPr>
          <p:cNvPr id="14" name="Ondertitel 2">
            <a:extLst>
              <a:ext uri="{FF2B5EF4-FFF2-40B4-BE49-F238E27FC236}">
                <a16:creationId xmlns:a16="http://schemas.microsoft.com/office/drawing/2014/main" id="{DA9D40DB-B7E8-4A33-B5FB-9DD5105C49A1}"/>
              </a:ext>
            </a:extLst>
          </p:cNvPr>
          <p:cNvSpPr txBox="1">
            <a:spLocks/>
          </p:cNvSpPr>
          <p:nvPr/>
        </p:nvSpPr>
        <p:spPr>
          <a:xfrm>
            <a:off x="-31204" y="957086"/>
            <a:ext cx="1853738" cy="309801"/>
          </a:xfrm>
          <a:prstGeom prst="rect">
            <a:avLst/>
          </a:prstGeom>
          <a:ln>
            <a:noFill/>
          </a:ln>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nl-BE" sz="20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nl-NL" sz="1200" dirty="0"/>
          </a:p>
        </p:txBody>
      </p:sp>
      <p:sp>
        <p:nvSpPr>
          <p:cNvPr id="12" name="Tijdelijke aanduiding voor tekst 11">
            <a:extLst>
              <a:ext uri="{FF2B5EF4-FFF2-40B4-BE49-F238E27FC236}">
                <a16:creationId xmlns:a16="http://schemas.microsoft.com/office/drawing/2014/main" id="{684198A2-C59F-4C38-9F72-765E48FA8235}"/>
              </a:ext>
            </a:extLst>
          </p:cNvPr>
          <p:cNvSpPr>
            <a:spLocks noGrp="1"/>
          </p:cNvSpPr>
          <p:nvPr>
            <p:ph type="body" sz="quarter" idx="10" hasCustomPrompt="1"/>
          </p:nvPr>
        </p:nvSpPr>
        <p:spPr>
          <a:xfrm>
            <a:off x="1495855" y="4825632"/>
            <a:ext cx="1853739" cy="459582"/>
          </a:xfrm>
        </p:spPr>
        <p:txBody>
          <a:bodyPr>
            <a:normAutofit/>
          </a:bodyPr>
          <a:lstStyle>
            <a:lvl1pPr marL="0" indent="0">
              <a:buNone/>
              <a:defRPr lang="nl-NL" sz="20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stStyle>
          <a:p>
            <a:r>
              <a:rPr lang="nl-NL" dirty="0"/>
              <a:t>&lt;Naam OPO&gt;</a:t>
            </a:r>
          </a:p>
        </p:txBody>
      </p:sp>
      <p:sp>
        <p:nvSpPr>
          <p:cNvPr id="29" name="Tijdelijke aanduiding voor tekst 11">
            <a:extLst>
              <a:ext uri="{FF2B5EF4-FFF2-40B4-BE49-F238E27FC236}">
                <a16:creationId xmlns:a16="http://schemas.microsoft.com/office/drawing/2014/main" id="{9B9004F5-4339-48FE-B04B-599527A63599}"/>
              </a:ext>
            </a:extLst>
          </p:cNvPr>
          <p:cNvSpPr>
            <a:spLocks noGrp="1"/>
          </p:cNvSpPr>
          <p:nvPr>
            <p:ph type="body" sz="quarter" idx="11" hasCustomPrompt="1"/>
          </p:nvPr>
        </p:nvSpPr>
        <p:spPr>
          <a:xfrm>
            <a:off x="1495855" y="5411372"/>
            <a:ext cx="4594995" cy="459582"/>
          </a:xfrm>
        </p:spPr>
        <p:txBody>
          <a:bodyPr>
            <a:normAutofit/>
          </a:bodyPr>
          <a:lstStyle>
            <a:lvl1pPr marL="0" indent="0">
              <a:buNone/>
              <a:defRPr lang="nl-NL" sz="20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stStyle>
          <a:p>
            <a:r>
              <a:rPr lang="nl-NL" dirty="0"/>
              <a:t>&lt;Hoofdstuk/Module/Onderdeel&gt;</a:t>
            </a:r>
          </a:p>
        </p:txBody>
      </p:sp>
      <p:sp>
        <p:nvSpPr>
          <p:cNvPr id="30" name="Tijdelijke aanduiding voor tekst 11">
            <a:extLst>
              <a:ext uri="{FF2B5EF4-FFF2-40B4-BE49-F238E27FC236}">
                <a16:creationId xmlns:a16="http://schemas.microsoft.com/office/drawing/2014/main" id="{73EE6705-1665-43A1-AB37-E50C48AA3F86}"/>
              </a:ext>
            </a:extLst>
          </p:cNvPr>
          <p:cNvSpPr>
            <a:spLocks noGrp="1"/>
          </p:cNvSpPr>
          <p:nvPr>
            <p:ph type="body" sz="quarter" idx="12" hasCustomPrompt="1"/>
          </p:nvPr>
        </p:nvSpPr>
        <p:spPr>
          <a:xfrm>
            <a:off x="1495855" y="5993878"/>
            <a:ext cx="4594995" cy="459582"/>
          </a:xfrm>
        </p:spPr>
        <p:txBody>
          <a:bodyPr>
            <a:normAutofit/>
          </a:bodyPr>
          <a:lstStyle>
            <a:lvl1pPr marL="0" indent="0">
              <a:buNone/>
              <a:defRPr lang="nl-NL" sz="20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stStyle>
          <a:p>
            <a:r>
              <a:rPr lang="nl-NL" dirty="0"/>
              <a:t>&lt;Naam Docent&gt;</a:t>
            </a:r>
          </a:p>
        </p:txBody>
      </p:sp>
      <p:sp>
        <p:nvSpPr>
          <p:cNvPr id="17" name="Tijdelijke aanduiding voor tekst 16">
            <a:extLst>
              <a:ext uri="{FF2B5EF4-FFF2-40B4-BE49-F238E27FC236}">
                <a16:creationId xmlns:a16="http://schemas.microsoft.com/office/drawing/2014/main" id="{B2803BC5-4FBF-4FFC-8CD7-56A7494327D9}"/>
              </a:ext>
            </a:extLst>
          </p:cNvPr>
          <p:cNvSpPr>
            <a:spLocks noGrp="1"/>
          </p:cNvSpPr>
          <p:nvPr>
            <p:ph type="body" sz="quarter" idx="13" hasCustomPrompt="1"/>
          </p:nvPr>
        </p:nvSpPr>
        <p:spPr>
          <a:xfrm>
            <a:off x="12937" y="923475"/>
            <a:ext cx="1641443" cy="30328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nl-BE" sz="12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stStyle>
          <a:p>
            <a:pPr lvl="0"/>
            <a:r>
              <a:rPr lang="nl-NL" dirty="0"/>
              <a:t>&lt;Afstudeerrichting&gt;</a:t>
            </a:r>
            <a:endParaRPr lang="nl-BE" dirty="0"/>
          </a:p>
        </p:txBody>
      </p:sp>
      <p:sp>
        <p:nvSpPr>
          <p:cNvPr id="32" name="Tijdelijke aanduiding voor tekst 16">
            <a:extLst>
              <a:ext uri="{FF2B5EF4-FFF2-40B4-BE49-F238E27FC236}">
                <a16:creationId xmlns:a16="http://schemas.microsoft.com/office/drawing/2014/main" id="{2F60E031-BF26-44A1-A0B6-D48454BFD945}"/>
              </a:ext>
            </a:extLst>
          </p:cNvPr>
          <p:cNvSpPr>
            <a:spLocks noGrp="1"/>
          </p:cNvSpPr>
          <p:nvPr>
            <p:ph type="body" sz="quarter" idx="14" hasCustomPrompt="1"/>
          </p:nvPr>
        </p:nvSpPr>
        <p:spPr>
          <a:xfrm>
            <a:off x="12936" y="1429630"/>
            <a:ext cx="1641443" cy="30328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nl-BE" sz="1200" kern="1200" cap="none" baseline="0" dirty="0" smtClean="0">
                <a:solidFill>
                  <a:srgbClr val="002757"/>
                </a:solidFill>
                <a:latin typeface="Tahoma" panose="020B0604030504040204" pitchFamily="34" charset="0"/>
                <a:ea typeface="Tahoma" panose="020B0604030504040204" pitchFamily="34" charset="0"/>
                <a:cs typeface="Tahoma" panose="020B0604030504040204" pitchFamily="34" charset="0"/>
              </a:defRPr>
            </a:lvl1pPr>
          </a:lstStyle>
          <a:p>
            <a:r>
              <a:rPr lang="nl-NL" sz="1200" kern="1200" cap="none" baseline="0" dirty="0">
                <a:solidFill>
                  <a:srgbClr val="002757"/>
                </a:solidFill>
                <a:latin typeface="Tahoma" panose="020B0604030504040204" pitchFamily="34" charset="0"/>
                <a:ea typeface="Tahoma" panose="020B0604030504040204" pitchFamily="34" charset="0"/>
                <a:cs typeface="Tahoma" panose="020B0604030504040204" pitchFamily="34" charset="0"/>
              </a:rPr>
              <a:t>&lt;Academiejaar&gt;</a:t>
            </a:r>
          </a:p>
        </p:txBody>
      </p:sp>
    </p:spTree>
    <p:extLst>
      <p:ext uri="{BB962C8B-B14F-4D97-AF65-F5344CB8AC3E}">
        <p14:creationId xmlns:p14="http://schemas.microsoft.com/office/powerpoint/2010/main" val="8646310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D0E7DD-EE9A-4CC9-8C25-676E51EFE1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BE"/>
          </a:p>
        </p:txBody>
      </p:sp>
      <p:sp>
        <p:nvSpPr>
          <p:cNvPr id="3" name="Tijdelijke aanduiding voor afbeelding 2">
            <a:extLst>
              <a:ext uri="{FF2B5EF4-FFF2-40B4-BE49-F238E27FC236}">
                <a16:creationId xmlns:a16="http://schemas.microsoft.com/office/drawing/2014/main" id="{E48A5BBD-EB4E-45D6-AE42-E48427169E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nl-BE"/>
          </a:p>
        </p:txBody>
      </p:sp>
      <p:sp>
        <p:nvSpPr>
          <p:cNvPr id="4" name="Tijdelijke aanduiding voor tekst 3">
            <a:extLst>
              <a:ext uri="{FF2B5EF4-FFF2-40B4-BE49-F238E27FC236}">
                <a16:creationId xmlns:a16="http://schemas.microsoft.com/office/drawing/2014/main" id="{D66EB8EC-DE0A-4D55-BC4C-614275BE12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Tijdelijke aanduiding voor datum 4">
            <a:extLst>
              <a:ext uri="{FF2B5EF4-FFF2-40B4-BE49-F238E27FC236}">
                <a16:creationId xmlns:a16="http://schemas.microsoft.com/office/drawing/2014/main" id="{80F5DBFE-351E-4EE8-ADAB-1EEF823A637C}"/>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6" name="Tijdelijke aanduiding voor voettekst 5">
            <a:extLst>
              <a:ext uri="{FF2B5EF4-FFF2-40B4-BE49-F238E27FC236}">
                <a16:creationId xmlns:a16="http://schemas.microsoft.com/office/drawing/2014/main" id="{BE0E090A-C01F-416E-BF13-483497611EBB}"/>
              </a:ext>
            </a:extLst>
          </p:cNvPr>
          <p:cNvSpPr>
            <a:spLocks noGrp="1"/>
          </p:cNvSpPr>
          <p:nvPr>
            <p:ph type="ftr" sz="quarter" idx="11"/>
          </p:nvPr>
        </p:nvSpPr>
        <p:spPr/>
        <p:txBody>
          <a:bodyPr/>
          <a:lstStyle/>
          <a:p>
            <a:endParaRPr lang="en-BE"/>
          </a:p>
        </p:txBody>
      </p:sp>
      <p:sp>
        <p:nvSpPr>
          <p:cNvPr id="7" name="Tijdelijke aanduiding voor dianummer 6">
            <a:extLst>
              <a:ext uri="{FF2B5EF4-FFF2-40B4-BE49-F238E27FC236}">
                <a16:creationId xmlns:a16="http://schemas.microsoft.com/office/drawing/2014/main" id="{5790A0E5-2670-4891-8045-AB40C835E0AE}"/>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610779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EACC51-F7E5-40B9-80E8-1EF2107F0791}"/>
              </a:ext>
            </a:extLst>
          </p:cNvPr>
          <p:cNvSpPr>
            <a:spLocks noGrp="1"/>
          </p:cNvSpPr>
          <p:nvPr>
            <p:ph type="title"/>
          </p:nvPr>
        </p:nvSpPr>
        <p:spPr/>
        <p:txBody>
          <a:bodyPr/>
          <a:lstStyle/>
          <a:p>
            <a:r>
              <a:rPr lang="en-US"/>
              <a:t>Click to edit Master title style</a:t>
            </a:r>
            <a:endParaRPr lang="nl-BE"/>
          </a:p>
        </p:txBody>
      </p:sp>
      <p:sp>
        <p:nvSpPr>
          <p:cNvPr id="3" name="Tijdelijke aanduiding voor verticale tekst 2">
            <a:extLst>
              <a:ext uri="{FF2B5EF4-FFF2-40B4-BE49-F238E27FC236}">
                <a16:creationId xmlns:a16="http://schemas.microsoft.com/office/drawing/2014/main" id="{4CEA346F-2455-4321-99FC-0F55ECBC5E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jdelijke aanduiding voor datum 3">
            <a:extLst>
              <a:ext uri="{FF2B5EF4-FFF2-40B4-BE49-F238E27FC236}">
                <a16:creationId xmlns:a16="http://schemas.microsoft.com/office/drawing/2014/main" id="{8DD5A672-E901-441A-AA8C-342314F34F21}"/>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5" name="Tijdelijke aanduiding voor voettekst 4">
            <a:extLst>
              <a:ext uri="{FF2B5EF4-FFF2-40B4-BE49-F238E27FC236}">
                <a16:creationId xmlns:a16="http://schemas.microsoft.com/office/drawing/2014/main" id="{FE36B37C-979A-4CE2-BFB9-1CEE33789817}"/>
              </a:ext>
            </a:extLst>
          </p:cNvPr>
          <p:cNvSpPr>
            <a:spLocks noGrp="1"/>
          </p:cNvSpPr>
          <p:nvPr>
            <p:ph type="ftr" sz="quarter" idx="11"/>
          </p:nvPr>
        </p:nvSpPr>
        <p:spPr/>
        <p:txBody>
          <a:bodyPr/>
          <a:lstStyle/>
          <a:p>
            <a:endParaRPr lang="en-BE"/>
          </a:p>
        </p:txBody>
      </p:sp>
      <p:sp>
        <p:nvSpPr>
          <p:cNvPr id="6" name="Tijdelijke aanduiding voor dianummer 5">
            <a:extLst>
              <a:ext uri="{FF2B5EF4-FFF2-40B4-BE49-F238E27FC236}">
                <a16:creationId xmlns:a16="http://schemas.microsoft.com/office/drawing/2014/main" id="{C66F279E-64B7-4995-8B2D-9E98200DC474}"/>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527014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54A3048B-7CB7-4CB7-9036-E1072F65679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nl-BE"/>
          </a:p>
        </p:txBody>
      </p:sp>
      <p:sp>
        <p:nvSpPr>
          <p:cNvPr id="3" name="Tijdelijke aanduiding voor verticale tekst 2">
            <a:extLst>
              <a:ext uri="{FF2B5EF4-FFF2-40B4-BE49-F238E27FC236}">
                <a16:creationId xmlns:a16="http://schemas.microsoft.com/office/drawing/2014/main" id="{977AF696-8160-4BEE-B594-08AA6ED4B9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jdelijke aanduiding voor datum 3">
            <a:extLst>
              <a:ext uri="{FF2B5EF4-FFF2-40B4-BE49-F238E27FC236}">
                <a16:creationId xmlns:a16="http://schemas.microsoft.com/office/drawing/2014/main" id="{F70B8EA8-32FF-45D6-BDF4-DEC9D5665FEE}"/>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5" name="Tijdelijke aanduiding voor voettekst 4">
            <a:extLst>
              <a:ext uri="{FF2B5EF4-FFF2-40B4-BE49-F238E27FC236}">
                <a16:creationId xmlns:a16="http://schemas.microsoft.com/office/drawing/2014/main" id="{701F5F5D-B431-4297-94E5-5C3E63450DEC}"/>
              </a:ext>
            </a:extLst>
          </p:cNvPr>
          <p:cNvSpPr>
            <a:spLocks noGrp="1"/>
          </p:cNvSpPr>
          <p:nvPr>
            <p:ph type="ftr" sz="quarter" idx="11"/>
          </p:nvPr>
        </p:nvSpPr>
        <p:spPr/>
        <p:txBody>
          <a:bodyPr/>
          <a:lstStyle/>
          <a:p>
            <a:endParaRPr lang="en-BE"/>
          </a:p>
        </p:txBody>
      </p:sp>
      <p:sp>
        <p:nvSpPr>
          <p:cNvPr id="6" name="Tijdelijke aanduiding voor dianummer 5">
            <a:extLst>
              <a:ext uri="{FF2B5EF4-FFF2-40B4-BE49-F238E27FC236}">
                <a16:creationId xmlns:a16="http://schemas.microsoft.com/office/drawing/2014/main" id="{AD29EC59-10E4-4E90-AEF4-F74EC07C825E}"/>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3230540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angepaste indel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F1641C2-BF9B-4FDD-914E-B64C21E0036D}"/>
              </a:ext>
            </a:extLst>
          </p:cNvPr>
          <p:cNvSpPr>
            <a:spLocks noGrp="1"/>
          </p:cNvSpPr>
          <p:nvPr>
            <p:ph type="title"/>
          </p:nvPr>
        </p:nvSpPr>
        <p:spPr/>
        <p:txBody>
          <a:bodyPr/>
          <a:lstStyle/>
          <a:p>
            <a:r>
              <a:rPr lang="en-US"/>
              <a:t>Click to edit Master title style</a:t>
            </a:r>
            <a:endParaRPr lang="nl-BE"/>
          </a:p>
        </p:txBody>
      </p:sp>
      <p:sp>
        <p:nvSpPr>
          <p:cNvPr id="3" name="Tijdelijke aanduiding voor datum 2">
            <a:extLst>
              <a:ext uri="{FF2B5EF4-FFF2-40B4-BE49-F238E27FC236}">
                <a16:creationId xmlns:a16="http://schemas.microsoft.com/office/drawing/2014/main" id="{10DFE554-7232-4244-8A56-332314AEEEC3}"/>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4" name="Tijdelijke aanduiding voor voettekst 3">
            <a:extLst>
              <a:ext uri="{FF2B5EF4-FFF2-40B4-BE49-F238E27FC236}">
                <a16:creationId xmlns:a16="http://schemas.microsoft.com/office/drawing/2014/main" id="{DEC717CF-2817-47D4-8B6A-AC3FF5712DF8}"/>
              </a:ext>
            </a:extLst>
          </p:cNvPr>
          <p:cNvSpPr>
            <a:spLocks noGrp="1"/>
          </p:cNvSpPr>
          <p:nvPr>
            <p:ph type="ftr" sz="quarter" idx="11"/>
          </p:nvPr>
        </p:nvSpPr>
        <p:spPr/>
        <p:txBody>
          <a:bodyPr/>
          <a:lstStyle/>
          <a:p>
            <a:endParaRPr lang="en-BE"/>
          </a:p>
        </p:txBody>
      </p:sp>
      <p:sp>
        <p:nvSpPr>
          <p:cNvPr id="5" name="Tijdelijke aanduiding voor dianummer 4">
            <a:extLst>
              <a:ext uri="{FF2B5EF4-FFF2-40B4-BE49-F238E27FC236}">
                <a16:creationId xmlns:a16="http://schemas.microsoft.com/office/drawing/2014/main" id="{BE2D9812-56C8-4D19-8865-A6D4C4A6D336}"/>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1602237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2F78E84-41E7-4C0B-9876-95A81A828B2F}"/>
              </a:ext>
            </a:extLst>
          </p:cNvPr>
          <p:cNvSpPr>
            <a:spLocks noGrp="1"/>
          </p:cNvSpPr>
          <p:nvPr>
            <p:ph type="title"/>
          </p:nvPr>
        </p:nvSpPr>
        <p:spPr/>
        <p:txBody>
          <a:bodyPr/>
          <a:lstStyle/>
          <a:p>
            <a:r>
              <a:rPr lang="en-US"/>
              <a:t>Click to edit Master title style</a:t>
            </a:r>
            <a:endParaRPr lang="nl-BE"/>
          </a:p>
        </p:txBody>
      </p:sp>
      <p:sp>
        <p:nvSpPr>
          <p:cNvPr id="3" name="Tijdelijke aanduiding voor inhoud 2">
            <a:extLst>
              <a:ext uri="{FF2B5EF4-FFF2-40B4-BE49-F238E27FC236}">
                <a16:creationId xmlns:a16="http://schemas.microsoft.com/office/drawing/2014/main" id="{BADAD563-D612-4769-9B0D-FF5F1C3025D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jdelijke aanduiding voor datum 3">
            <a:extLst>
              <a:ext uri="{FF2B5EF4-FFF2-40B4-BE49-F238E27FC236}">
                <a16:creationId xmlns:a16="http://schemas.microsoft.com/office/drawing/2014/main" id="{22BECD8B-CD05-4F1D-A5CC-3FEA703FE793}"/>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5" name="Tijdelijke aanduiding voor voettekst 4">
            <a:extLst>
              <a:ext uri="{FF2B5EF4-FFF2-40B4-BE49-F238E27FC236}">
                <a16:creationId xmlns:a16="http://schemas.microsoft.com/office/drawing/2014/main" id="{F562C523-B3D7-4EB4-A7D6-382F9B9CC4AA}"/>
              </a:ext>
            </a:extLst>
          </p:cNvPr>
          <p:cNvSpPr>
            <a:spLocks noGrp="1"/>
          </p:cNvSpPr>
          <p:nvPr>
            <p:ph type="ftr" sz="quarter" idx="11"/>
          </p:nvPr>
        </p:nvSpPr>
        <p:spPr/>
        <p:txBody>
          <a:bodyPr/>
          <a:lstStyle/>
          <a:p>
            <a:endParaRPr lang="en-BE"/>
          </a:p>
        </p:txBody>
      </p:sp>
      <p:sp>
        <p:nvSpPr>
          <p:cNvPr id="6" name="Tijdelijke aanduiding voor dianummer 5">
            <a:extLst>
              <a:ext uri="{FF2B5EF4-FFF2-40B4-BE49-F238E27FC236}">
                <a16:creationId xmlns:a16="http://schemas.microsoft.com/office/drawing/2014/main" id="{389EF5C4-6487-432E-AB47-26229FE019EF}"/>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1669392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0F1C78-2104-4398-AD52-6781C48DD4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nl-BE"/>
          </a:p>
        </p:txBody>
      </p:sp>
      <p:sp>
        <p:nvSpPr>
          <p:cNvPr id="3" name="Tijdelijke aanduiding voor tekst 2">
            <a:extLst>
              <a:ext uri="{FF2B5EF4-FFF2-40B4-BE49-F238E27FC236}">
                <a16:creationId xmlns:a16="http://schemas.microsoft.com/office/drawing/2014/main" id="{2E324310-16AB-4268-B0C6-CF8B77613A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Tijdelijke aanduiding voor datum 3">
            <a:extLst>
              <a:ext uri="{FF2B5EF4-FFF2-40B4-BE49-F238E27FC236}">
                <a16:creationId xmlns:a16="http://schemas.microsoft.com/office/drawing/2014/main" id="{60CD69EF-E63A-4D9C-8EFE-E80749E03A31}"/>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5" name="Tijdelijke aanduiding voor voettekst 4">
            <a:extLst>
              <a:ext uri="{FF2B5EF4-FFF2-40B4-BE49-F238E27FC236}">
                <a16:creationId xmlns:a16="http://schemas.microsoft.com/office/drawing/2014/main" id="{71547F23-F0D7-4208-A013-9AE0FF2EADD9}"/>
              </a:ext>
            </a:extLst>
          </p:cNvPr>
          <p:cNvSpPr>
            <a:spLocks noGrp="1"/>
          </p:cNvSpPr>
          <p:nvPr>
            <p:ph type="ftr" sz="quarter" idx="11"/>
          </p:nvPr>
        </p:nvSpPr>
        <p:spPr/>
        <p:txBody>
          <a:bodyPr/>
          <a:lstStyle/>
          <a:p>
            <a:endParaRPr lang="en-BE"/>
          </a:p>
        </p:txBody>
      </p:sp>
      <p:sp>
        <p:nvSpPr>
          <p:cNvPr id="6" name="Tijdelijke aanduiding voor dianummer 5">
            <a:extLst>
              <a:ext uri="{FF2B5EF4-FFF2-40B4-BE49-F238E27FC236}">
                <a16:creationId xmlns:a16="http://schemas.microsoft.com/office/drawing/2014/main" id="{94AE972C-86E8-4E5F-8E59-2FB14076CEFE}"/>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983503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47DCFF4-3B50-4930-AEAE-782904E7527C}"/>
              </a:ext>
            </a:extLst>
          </p:cNvPr>
          <p:cNvSpPr>
            <a:spLocks noGrp="1"/>
          </p:cNvSpPr>
          <p:nvPr>
            <p:ph type="title"/>
          </p:nvPr>
        </p:nvSpPr>
        <p:spPr/>
        <p:txBody>
          <a:bodyPr/>
          <a:lstStyle/>
          <a:p>
            <a:r>
              <a:rPr lang="en-US"/>
              <a:t>Click to edit Master title style</a:t>
            </a:r>
            <a:endParaRPr lang="nl-BE"/>
          </a:p>
        </p:txBody>
      </p:sp>
      <p:sp>
        <p:nvSpPr>
          <p:cNvPr id="3" name="Tijdelijke aanduiding voor inhoud 2">
            <a:extLst>
              <a:ext uri="{FF2B5EF4-FFF2-40B4-BE49-F238E27FC236}">
                <a16:creationId xmlns:a16="http://schemas.microsoft.com/office/drawing/2014/main" id="{19E7AE46-BCF9-47C8-9BCC-B7B1F520A31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jdelijke aanduiding voor inhoud 3">
            <a:extLst>
              <a:ext uri="{FF2B5EF4-FFF2-40B4-BE49-F238E27FC236}">
                <a16:creationId xmlns:a16="http://schemas.microsoft.com/office/drawing/2014/main" id="{B6C2F997-1F41-4A6F-9193-4DE7735ACD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Tijdelijke aanduiding voor datum 4">
            <a:extLst>
              <a:ext uri="{FF2B5EF4-FFF2-40B4-BE49-F238E27FC236}">
                <a16:creationId xmlns:a16="http://schemas.microsoft.com/office/drawing/2014/main" id="{3B370E2F-2B3F-41AC-9A34-276EA7450FA3}"/>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6" name="Tijdelijke aanduiding voor voettekst 5">
            <a:extLst>
              <a:ext uri="{FF2B5EF4-FFF2-40B4-BE49-F238E27FC236}">
                <a16:creationId xmlns:a16="http://schemas.microsoft.com/office/drawing/2014/main" id="{CD63B9D7-3594-4F78-B540-B15463859D80}"/>
              </a:ext>
            </a:extLst>
          </p:cNvPr>
          <p:cNvSpPr>
            <a:spLocks noGrp="1"/>
          </p:cNvSpPr>
          <p:nvPr>
            <p:ph type="ftr" sz="quarter" idx="11"/>
          </p:nvPr>
        </p:nvSpPr>
        <p:spPr/>
        <p:txBody>
          <a:bodyPr/>
          <a:lstStyle/>
          <a:p>
            <a:endParaRPr lang="en-BE"/>
          </a:p>
        </p:txBody>
      </p:sp>
      <p:sp>
        <p:nvSpPr>
          <p:cNvPr id="7" name="Tijdelijke aanduiding voor dianummer 6">
            <a:extLst>
              <a:ext uri="{FF2B5EF4-FFF2-40B4-BE49-F238E27FC236}">
                <a16:creationId xmlns:a16="http://schemas.microsoft.com/office/drawing/2014/main" id="{079CDB93-518D-4FDA-849A-10DC0942DF1D}"/>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661633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594D81-B112-42DA-9826-23E1C6113B41}"/>
              </a:ext>
            </a:extLst>
          </p:cNvPr>
          <p:cNvSpPr>
            <a:spLocks noGrp="1"/>
          </p:cNvSpPr>
          <p:nvPr>
            <p:ph type="title"/>
          </p:nvPr>
        </p:nvSpPr>
        <p:spPr>
          <a:xfrm>
            <a:off x="839788" y="365125"/>
            <a:ext cx="10515600" cy="1325563"/>
          </a:xfrm>
        </p:spPr>
        <p:txBody>
          <a:bodyPr/>
          <a:lstStyle/>
          <a:p>
            <a:r>
              <a:rPr lang="en-US"/>
              <a:t>Click to edit Master title style</a:t>
            </a:r>
            <a:endParaRPr lang="nl-BE"/>
          </a:p>
        </p:txBody>
      </p:sp>
      <p:sp>
        <p:nvSpPr>
          <p:cNvPr id="3" name="Tijdelijke aanduiding voor tekst 2">
            <a:extLst>
              <a:ext uri="{FF2B5EF4-FFF2-40B4-BE49-F238E27FC236}">
                <a16:creationId xmlns:a16="http://schemas.microsoft.com/office/drawing/2014/main" id="{5B25F2C9-29C7-4222-81BA-825176D7A8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Tijdelijke aanduiding voor inhoud 3">
            <a:extLst>
              <a:ext uri="{FF2B5EF4-FFF2-40B4-BE49-F238E27FC236}">
                <a16:creationId xmlns:a16="http://schemas.microsoft.com/office/drawing/2014/main" id="{07496213-5C84-46EC-B711-CDF9FF6B6B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Tijdelijke aanduiding voor tekst 4">
            <a:extLst>
              <a:ext uri="{FF2B5EF4-FFF2-40B4-BE49-F238E27FC236}">
                <a16:creationId xmlns:a16="http://schemas.microsoft.com/office/drawing/2014/main" id="{90DE4F81-0BA7-4244-BB5B-492AB97EF8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Tijdelijke aanduiding voor inhoud 5">
            <a:extLst>
              <a:ext uri="{FF2B5EF4-FFF2-40B4-BE49-F238E27FC236}">
                <a16:creationId xmlns:a16="http://schemas.microsoft.com/office/drawing/2014/main" id="{E79B47A1-EE33-4FAB-B7C3-E0E137931E7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7" name="Tijdelijke aanduiding voor datum 6">
            <a:extLst>
              <a:ext uri="{FF2B5EF4-FFF2-40B4-BE49-F238E27FC236}">
                <a16:creationId xmlns:a16="http://schemas.microsoft.com/office/drawing/2014/main" id="{34D9D81A-0C3E-473B-ACBE-F498DB484952}"/>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8" name="Tijdelijke aanduiding voor voettekst 7">
            <a:extLst>
              <a:ext uri="{FF2B5EF4-FFF2-40B4-BE49-F238E27FC236}">
                <a16:creationId xmlns:a16="http://schemas.microsoft.com/office/drawing/2014/main" id="{58E84A63-52E6-431C-9002-3F2381DF1841}"/>
              </a:ext>
            </a:extLst>
          </p:cNvPr>
          <p:cNvSpPr>
            <a:spLocks noGrp="1"/>
          </p:cNvSpPr>
          <p:nvPr>
            <p:ph type="ftr" sz="quarter" idx="11"/>
          </p:nvPr>
        </p:nvSpPr>
        <p:spPr/>
        <p:txBody>
          <a:bodyPr/>
          <a:lstStyle/>
          <a:p>
            <a:endParaRPr lang="en-BE"/>
          </a:p>
        </p:txBody>
      </p:sp>
      <p:sp>
        <p:nvSpPr>
          <p:cNvPr id="9" name="Tijdelijke aanduiding voor dianummer 8">
            <a:extLst>
              <a:ext uri="{FF2B5EF4-FFF2-40B4-BE49-F238E27FC236}">
                <a16:creationId xmlns:a16="http://schemas.microsoft.com/office/drawing/2014/main" id="{D27C1939-B8AA-4E0F-96C6-B7E933D9F811}"/>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462272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1ECCACC-50FC-4D5D-B072-A22D8C73E6FD}"/>
              </a:ext>
            </a:extLst>
          </p:cNvPr>
          <p:cNvSpPr>
            <a:spLocks noGrp="1"/>
          </p:cNvSpPr>
          <p:nvPr>
            <p:ph type="title"/>
          </p:nvPr>
        </p:nvSpPr>
        <p:spPr/>
        <p:txBody>
          <a:bodyPr/>
          <a:lstStyle/>
          <a:p>
            <a:r>
              <a:rPr lang="en-US"/>
              <a:t>Click to edit Master title style</a:t>
            </a:r>
            <a:endParaRPr lang="nl-BE"/>
          </a:p>
        </p:txBody>
      </p:sp>
      <p:sp>
        <p:nvSpPr>
          <p:cNvPr id="3" name="Tijdelijke aanduiding voor datum 2">
            <a:extLst>
              <a:ext uri="{FF2B5EF4-FFF2-40B4-BE49-F238E27FC236}">
                <a16:creationId xmlns:a16="http://schemas.microsoft.com/office/drawing/2014/main" id="{B6B9E831-EE77-4B49-A32D-C50EA5628310}"/>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4" name="Tijdelijke aanduiding voor voettekst 3">
            <a:extLst>
              <a:ext uri="{FF2B5EF4-FFF2-40B4-BE49-F238E27FC236}">
                <a16:creationId xmlns:a16="http://schemas.microsoft.com/office/drawing/2014/main" id="{A471B315-B360-4DC4-BA25-C0DA3FE06DF9}"/>
              </a:ext>
            </a:extLst>
          </p:cNvPr>
          <p:cNvSpPr>
            <a:spLocks noGrp="1"/>
          </p:cNvSpPr>
          <p:nvPr>
            <p:ph type="ftr" sz="quarter" idx="11"/>
          </p:nvPr>
        </p:nvSpPr>
        <p:spPr/>
        <p:txBody>
          <a:bodyPr/>
          <a:lstStyle/>
          <a:p>
            <a:endParaRPr lang="en-BE"/>
          </a:p>
        </p:txBody>
      </p:sp>
      <p:sp>
        <p:nvSpPr>
          <p:cNvPr id="5" name="Tijdelijke aanduiding voor dianummer 4">
            <a:extLst>
              <a:ext uri="{FF2B5EF4-FFF2-40B4-BE49-F238E27FC236}">
                <a16:creationId xmlns:a16="http://schemas.microsoft.com/office/drawing/2014/main" id="{586BE35D-89CF-4C78-936F-3A422D2BC19C}"/>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3626691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F2371665-6504-46CE-8623-7D4BFBF0630A}"/>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3" name="Tijdelijke aanduiding voor voettekst 2">
            <a:extLst>
              <a:ext uri="{FF2B5EF4-FFF2-40B4-BE49-F238E27FC236}">
                <a16:creationId xmlns:a16="http://schemas.microsoft.com/office/drawing/2014/main" id="{784B7614-A5E9-4A26-93ED-1BD778884699}"/>
              </a:ext>
            </a:extLst>
          </p:cNvPr>
          <p:cNvSpPr>
            <a:spLocks noGrp="1"/>
          </p:cNvSpPr>
          <p:nvPr>
            <p:ph type="ftr" sz="quarter" idx="11"/>
          </p:nvPr>
        </p:nvSpPr>
        <p:spPr/>
        <p:txBody>
          <a:bodyPr/>
          <a:lstStyle/>
          <a:p>
            <a:endParaRPr lang="en-BE"/>
          </a:p>
        </p:txBody>
      </p:sp>
      <p:sp>
        <p:nvSpPr>
          <p:cNvPr id="4" name="Tijdelijke aanduiding voor dianummer 3">
            <a:extLst>
              <a:ext uri="{FF2B5EF4-FFF2-40B4-BE49-F238E27FC236}">
                <a16:creationId xmlns:a16="http://schemas.microsoft.com/office/drawing/2014/main" id="{36192D73-DEF2-4B61-8197-3941A2083E7E}"/>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4009724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3ACD61-1A8D-412E-A5FB-A8531A8CE7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BE"/>
          </a:p>
        </p:txBody>
      </p:sp>
      <p:sp>
        <p:nvSpPr>
          <p:cNvPr id="3" name="Tijdelijke aanduiding voor inhoud 2">
            <a:extLst>
              <a:ext uri="{FF2B5EF4-FFF2-40B4-BE49-F238E27FC236}">
                <a16:creationId xmlns:a16="http://schemas.microsoft.com/office/drawing/2014/main" id="{4B81E522-E269-4346-BBFB-AA9518F2B9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jdelijke aanduiding voor tekst 3">
            <a:extLst>
              <a:ext uri="{FF2B5EF4-FFF2-40B4-BE49-F238E27FC236}">
                <a16:creationId xmlns:a16="http://schemas.microsoft.com/office/drawing/2014/main" id="{B5BB402B-825A-444A-8506-A9ADBFE65F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Tijdelijke aanduiding voor datum 4">
            <a:extLst>
              <a:ext uri="{FF2B5EF4-FFF2-40B4-BE49-F238E27FC236}">
                <a16:creationId xmlns:a16="http://schemas.microsoft.com/office/drawing/2014/main" id="{7827B8B6-F476-41CE-A0FB-94F76E07D16B}"/>
              </a:ext>
            </a:extLst>
          </p:cNvPr>
          <p:cNvSpPr>
            <a:spLocks noGrp="1"/>
          </p:cNvSpPr>
          <p:nvPr>
            <p:ph type="dt" sz="half" idx="10"/>
          </p:nvPr>
        </p:nvSpPr>
        <p:spPr/>
        <p:txBody>
          <a:bodyPr/>
          <a:lstStyle/>
          <a:p>
            <a:fld id="{6DE3AAB2-D043-4EF3-8344-234C847F541D}" type="datetimeFigureOut">
              <a:rPr lang="en-BE" smtClean="0"/>
              <a:t>26/10/2023</a:t>
            </a:fld>
            <a:endParaRPr lang="en-BE"/>
          </a:p>
        </p:txBody>
      </p:sp>
      <p:sp>
        <p:nvSpPr>
          <p:cNvPr id="6" name="Tijdelijke aanduiding voor voettekst 5">
            <a:extLst>
              <a:ext uri="{FF2B5EF4-FFF2-40B4-BE49-F238E27FC236}">
                <a16:creationId xmlns:a16="http://schemas.microsoft.com/office/drawing/2014/main" id="{E8C2B97C-695E-461A-825C-FBD17E162F60}"/>
              </a:ext>
            </a:extLst>
          </p:cNvPr>
          <p:cNvSpPr>
            <a:spLocks noGrp="1"/>
          </p:cNvSpPr>
          <p:nvPr>
            <p:ph type="ftr" sz="quarter" idx="11"/>
          </p:nvPr>
        </p:nvSpPr>
        <p:spPr/>
        <p:txBody>
          <a:bodyPr/>
          <a:lstStyle/>
          <a:p>
            <a:endParaRPr lang="en-BE"/>
          </a:p>
        </p:txBody>
      </p:sp>
      <p:sp>
        <p:nvSpPr>
          <p:cNvPr id="7" name="Tijdelijke aanduiding voor dianummer 6">
            <a:extLst>
              <a:ext uri="{FF2B5EF4-FFF2-40B4-BE49-F238E27FC236}">
                <a16:creationId xmlns:a16="http://schemas.microsoft.com/office/drawing/2014/main" id="{EA72EF0F-A630-466B-B88F-96526CAB13C5}"/>
              </a:ext>
            </a:extLst>
          </p:cNvPr>
          <p:cNvSpPr>
            <a:spLocks noGrp="1"/>
          </p:cNvSpPr>
          <p:nvPr>
            <p:ph type="sldNum" sz="quarter" idx="12"/>
          </p:nvPr>
        </p:nvSpPr>
        <p:spPr/>
        <p:txBody>
          <a:bodyPr/>
          <a:lstStyle/>
          <a:p>
            <a:fld id="{36621FBF-57B1-4309-9843-D04C86B21DFD}" type="slidenum">
              <a:rPr lang="en-BE" smtClean="0"/>
              <a:t>‹#›</a:t>
            </a:fld>
            <a:endParaRPr lang="en-BE"/>
          </a:p>
        </p:txBody>
      </p:sp>
    </p:spTree>
    <p:extLst>
      <p:ext uri="{BB962C8B-B14F-4D97-AF65-F5344CB8AC3E}">
        <p14:creationId xmlns:p14="http://schemas.microsoft.com/office/powerpoint/2010/main" val="2108473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16C0F430-02B8-470E-88C4-D3F6A6EEE5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2FBDBA69-9857-4F89-AB15-40D66350F9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a:extLst>
              <a:ext uri="{FF2B5EF4-FFF2-40B4-BE49-F238E27FC236}">
                <a16:creationId xmlns:a16="http://schemas.microsoft.com/office/drawing/2014/main" id="{7700B282-C115-4189-B97C-2C968D73F0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E3AAB2-D043-4EF3-8344-234C847F541D}" type="datetimeFigureOut">
              <a:rPr lang="en-BE" smtClean="0"/>
              <a:t>26/10/2023</a:t>
            </a:fld>
            <a:endParaRPr lang="en-BE"/>
          </a:p>
        </p:txBody>
      </p:sp>
      <p:sp>
        <p:nvSpPr>
          <p:cNvPr id="5" name="Tijdelijke aanduiding voor voettekst 4">
            <a:extLst>
              <a:ext uri="{FF2B5EF4-FFF2-40B4-BE49-F238E27FC236}">
                <a16:creationId xmlns:a16="http://schemas.microsoft.com/office/drawing/2014/main" id="{3C35CFB0-104D-43DF-ABAD-E8ED1A7E01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BE"/>
          </a:p>
        </p:txBody>
      </p:sp>
      <p:sp>
        <p:nvSpPr>
          <p:cNvPr id="6" name="Tijdelijke aanduiding voor dianummer 5">
            <a:extLst>
              <a:ext uri="{FF2B5EF4-FFF2-40B4-BE49-F238E27FC236}">
                <a16:creationId xmlns:a16="http://schemas.microsoft.com/office/drawing/2014/main" id="{25331830-0F71-46FB-910E-F57D488F68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621FBF-57B1-4309-9843-D04C86B21DFD}" type="slidenum">
              <a:rPr lang="en-BE" smtClean="0"/>
              <a:t>‹#›</a:t>
            </a:fld>
            <a:endParaRPr lang="en-BE"/>
          </a:p>
        </p:txBody>
      </p:sp>
    </p:spTree>
    <p:extLst>
      <p:ext uri="{BB962C8B-B14F-4D97-AF65-F5344CB8AC3E}">
        <p14:creationId xmlns:p14="http://schemas.microsoft.com/office/powerpoint/2010/main" val="5554313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8.png"/><Relationship Id="rId7" Type="http://schemas.openxmlformats.org/officeDocument/2006/relationships/hyperlink" Target="https://www.google.com/imgres?imgurl=https%3A%2F%2Ftsportline.com%2Fcdn%2Fshop%2Fproducts%2Fd3_4000x%403x.progressive.jpg%3Fv%3D1673886909&amp;tbnid=gkkoLmTQC6bEEM&amp;vet=12ahUKEwjb2p-D05OCAxWLDOwKHQilAmUQMygAegQIARB0..i&amp;imgrefurl=https%3A%2F%2Ftsportline.com%2Fproducts%2Ftesla-model-3-y-msx-dash-lcd-display&amp;docid=p31Ysry-Xe0fnM&amp;w=3883&amp;h=2484&amp;q=tesla%20dashboard&amp;client=firefox-b-d&amp;ved=2ahUKEwjb2p-D05OCAxWLDOwKHQilAmUQMygAegQIARB0" TargetMode="External"/><Relationship Id="rId2" Type="http://schemas.openxmlformats.org/officeDocument/2006/relationships/image" Target="../media/image9.png"/><Relationship Id="rId1" Type="http://schemas.openxmlformats.org/officeDocument/2006/relationships/slideLayout" Target="../slideLayouts/slideLayout3.xml"/><Relationship Id="rId6" Type="http://schemas.openxmlformats.org/officeDocument/2006/relationships/image" Target="../media/image11.jpeg"/><Relationship Id="rId5" Type="http://schemas.openxmlformats.org/officeDocument/2006/relationships/hyperlink" Target="https://www.google.com/imgres?imgurl=https%3A%2F%2Fassetsio.reedpopcdn.com%2Fdigitalfoundry-2021-valve-steam-deck-spec-analysis-1626433521638.jpg%3Fwidth%3D1200%26height%3D1200%26fit%3Dbounds%26quality%3D70%26format%3Djpg%26auto%3Dwebp&amp;tbnid=5XJIflUDzyg2JM&amp;vet=12ahUKEwjupJny0pOCAxWm5QIHHXy1AaUQMygGegUIARCCAQ..i&amp;imgrefurl=https%3A%2F%2Fwww.eurogamer.net%2Fdigitalfoundry-2021-valve-steam-deck-spec-analysis&amp;docid=vVgQUc7-MIZScM&amp;w=1200&amp;h=674&amp;q=steamdeck&amp;client=firefox-b-d&amp;ved=2ahUKEwjupJny0pOCAxWm5QIHHXy1AaUQMygGegUIARCCAQ" TargetMode="External"/><Relationship Id="rId10" Type="http://schemas.openxmlformats.org/officeDocument/2006/relationships/image" Target="../media/image13.jpeg"/><Relationship Id="rId4" Type="http://schemas.openxmlformats.org/officeDocument/2006/relationships/image" Target="../media/image10.jpg"/><Relationship Id="rId9" Type="http://schemas.openxmlformats.org/officeDocument/2006/relationships/hyperlink" Target="https://www.google.com/imgres?imgurl=https%3A%2F%2Fpisces.bbystatic.com%2Fimage2%2FBestBuy_US%2Fimages%2Fproducts%2F6494%2F6494864_rd.jpg&amp;tbnid=1RKFST7ePqpRLM&amp;vet=12ahUKEwjds-CP05OCAxUlMewKHf_aCpYQMygBegQIARB3..i&amp;imgrefurl=https%3A%2F%2Fwww.bestbuy.com%2Fsite%2Fmeta-quest-2-advanced-all-in-one-virtual-reality-headset-128gb-renewed-gray%2F6494864.p%3FskuId%3D6494864&amp;docid=Bn-4fyiO6YR-CM&amp;w=1307&amp;h=1619&amp;q=oculus&amp;client=firefox-b-d&amp;ved=2ahUKEwjds-CP05OCAxUlMewKHf_aCpYQMygBegQIARB3"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developer.android.com/studio/run/device" TargetMode="External"/><Relationship Id="rId2" Type="http://schemas.openxmlformats.org/officeDocument/2006/relationships/hyperlink" Target="https://developer.android.com/studio" TargetMode="Externa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hyperlink" Target="https://docs.unity3d.com/Manual/device-simulator.html" TargetMode="Externa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reactnative.dev/docs/environment-setup?guide=native" TargetMode="External"/><Relationship Id="rId2" Type="http://schemas.openxmlformats.org/officeDocument/2006/relationships/hyperlink" Target="https://reactnative.dev/docs/environment-setup?guide=quickstart" TargetMode="Externa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0C16166-FD8E-A795-E978-1CCF4903CD4C}"/>
              </a:ext>
            </a:extLst>
          </p:cNvPr>
          <p:cNvSpPr>
            <a:spLocks noGrp="1"/>
          </p:cNvSpPr>
          <p:nvPr>
            <p:ph type="body" sz="quarter" idx="10"/>
          </p:nvPr>
        </p:nvSpPr>
        <p:spPr>
          <a:xfrm>
            <a:off x="1495855" y="4825632"/>
            <a:ext cx="2659378" cy="459582"/>
          </a:xfrm>
        </p:spPr>
        <p:txBody>
          <a:bodyPr>
            <a:normAutofit/>
          </a:bodyPr>
          <a:lstStyle/>
          <a:p>
            <a:r>
              <a:rPr lang="en-US" dirty="0"/>
              <a:t>Mobile Applications</a:t>
            </a:r>
            <a:endParaRPr lang="en-BE" dirty="0"/>
          </a:p>
        </p:txBody>
      </p:sp>
      <p:sp>
        <p:nvSpPr>
          <p:cNvPr id="3" name="Text Placeholder 2">
            <a:extLst>
              <a:ext uri="{FF2B5EF4-FFF2-40B4-BE49-F238E27FC236}">
                <a16:creationId xmlns:a16="http://schemas.microsoft.com/office/drawing/2014/main" id="{1B2AF3C2-ADE5-ED66-5392-A429A00FA6C0}"/>
              </a:ext>
            </a:extLst>
          </p:cNvPr>
          <p:cNvSpPr>
            <a:spLocks noGrp="1"/>
          </p:cNvSpPr>
          <p:nvPr>
            <p:ph type="body" sz="quarter" idx="11"/>
          </p:nvPr>
        </p:nvSpPr>
        <p:spPr/>
        <p:txBody>
          <a:bodyPr/>
          <a:lstStyle/>
          <a:p>
            <a:r>
              <a:rPr lang="en-US" dirty="0"/>
              <a:t>Class 3</a:t>
            </a:r>
            <a:endParaRPr lang="en-BE" dirty="0"/>
          </a:p>
        </p:txBody>
      </p:sp>
      <p:sp>
        <p:nvSpPr>
          <p:cNvPr id="4" name="Text Placeholder 3">
            <a:extLst>
              <a:ext uri="{FF2B5EF4-FFF2-40B4-BE49-F238E27FC236}">
                <a16:creationId xmlns:a16="http://schemas.microsoft.com/office/drawing/2014/main" id="{AA796365-E15D-4982-29BA-B2CCAA36FD1F}"/>
              </a:ext>
            </a:extLst>
          </p:cNvPr>
          <p:cNvSpPr>
            <a:spLocks noGrp="1"/>
          </p:cNvSpPr>
          <p:nvPr>
            <p:ph type="body" sz="quarter" idx="12"/>
          </p:nvPr>
        </p:nvSpPr>
        <p:spPr/>
        <p:txBody>
          <a:bodyPr/>
          <a:lstStyle/>
          <a:p>
            <a:r>
              <a:rPr lang="en-US" dirty="0"/>
              <a:t>Daan Nijs</a:t>
            </a:r>
            <a:endParaRPr lang="en-BE" dirty="0"/>
          </a:p>
        </p:txBody>
      </p:sp>
      <p:sp>
        <p:nvSpPr>
          <p:cNvPr id="5" name="Text Placeholder 4">
            <a:extLst>
              <a:ext uri="{FF2B5EF4-FFF2-40B4-BE49-F238E27FC236}">
                <a16:creationId xmlns:a16="http://schemas.microsoft.com/office/drawing/2014/main" id="{6183EBF4-636B-882D-7B2D-54B46DBC0979}"/>
              </a:ext>
            </a:extLst>
          </p:cNvPr>
          <p:cNvSpPr>
            <a:spLocks noGrp="1"/>
          </p:cNvSpPr>
          <p:nvPr>
            <p:ph type="body" sz="quarter" idx="13"/>
          </p:nvPr>
        </p:nvSpPr>
        <p:spPr/>
        <p:txBody>
          <a:bodyPr/>
          <a:lstStyle/>
          <a:p>
            <a:r>
              <a:rPr lang="en-US" dirty="0"/>
              <a:t>SD + DE</a:t>
            </a:r>
            <a:endParaRPr lang="en-BE" dirty="0"/>
          </a:p>
        </p:txBody>
      </p:sp>
      <p:sp>
        <p:nvSpPr>
          <p:cNvPr id="6" name="Text Placeholder 5">
            <a:extLst>
              <a:ext uri="{FF2B5EF4-FFF2-40B4-BE49-F238E27FC236}">
                <a16:creationId xmlns:a16="http://schemas.microsoft.com/office/drawing/2014/main" id="{D2219299-6DE0-A5CA-2C0C-FBF5E75BD4E5}"/>
              </a:ext>
            </a:extLst>
          </p:cNvPr>
          <p:cNvSpPr>
            <a:spLocks noGrp="1"/>
          </p:cNvSpPr>
          <p:nvPr>
            <p:ph type="body" sz="quarter" idx="14"/>
          </p:nvPr>
        </p:nvSpPr>
        <p:spPr/>
        <p:txBody>
          <a:bodyPr/>
          <a:lstStyle/>
          <a:p>
            <a:r>
              <a:rPr lang="en-US" dirty="0"/>
              <a:t>2023</a:t>
            </a:r>
            <a:endParaRPr lang="en-BE" dirty="0"/>
          </a:p>
        </p:txBody>
      </p:sp>
    </p:spTree>
    <p:extLst>
      <p:ext uri="{BB962C8B-B14F-4D97-AF65-F5344CB8AC3E}">
        <p14:creationId xmlns:p14="http://schemas.microsoft.com/office/powerpoint/2010/main" val="3833954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F3F97-A0F4-F399-FBEF-1B5BD654D292}"/>
              </a:ext>
            </a:extLst>
          </p:cNvPr>
          <p:cNvSpPr>
            <a:spLocks noGrp="1"/>
          </p:cNvSpPr>
          <p:nvPr>
            <p:ph type="title"/>
          </p:nvPr>
        </p:nvSpPr>
        <p:spPr/>
        <p:txBody>
          <a:bodyPr/>
          <a:lstStyle/>
          <a:p>
            <a:r>
              <a:rPr lang="en-US" dirty="0"/>
              <a:t>Good pitch</a:t>
            </a:r>
            <a:endParaRPr lang="en-BE" dirty="0"/>
          </a:p>
        </p:txBody>
      </p:sp>
      <p:sp>
        <p:nvSpPr>
          <p:cNvPr id="3" name="Content Placeholder 2">
            <a:extLst>
              <a:ext uri="{FF2B5EF4-FFF2-40B4-BE49-F238E27FC236}">
                <a16:creationId xmlns:a16="http://schemas.microsoft.com/office/drawing/2014/main" id="{068A2BD0-0B7A-7FC6-822B-EB9368DD9D4A}"/>
              </a:ext>
            </a:extLst>
          </p:cNvPr>
          <p:cNvSpPr>
            <a:spLocks noGrp="1"/>
          </p:cNvSpPr>
          <p:nvPr>
            <p:ph idx="1"/>
          </p:nvPr>
        </p:nvSpPr>
        <p:spPr/>
        <p:txBody>
          <a:bodyPr/>
          <a:lstStyle/>
          <a:p>
            <a:r>
              <a:rPr lang="en-US" dirty="0"/>
              <a:t>Example uploaded to Toledo</a:t>
            </a:r>
            <a:endParaRPr lang="en-BE" dirty="0"/>
          </a:p>
        </p:txBody>
      </p:sp>
    </p:spTree>
    <p:extLst>
      <p:ext uri="{BB962C8B-B14F-4D97-AF65-F5344CB8AC3E}">
        <p14:creationId xmlns:p14="http://schemas.microsoft.com/office/powerpoint/2010/main" val="456635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9FC46-F3CC-6A0F-6BDB-70D2B0177C3D}"/>
              </a:ext>
            </a:extLst>
          </p:cNvPr>
          <p:cNvSpPr>
            <a:spLocks noGrp="1"/>
          </p:cNvSpPr>
          <p:nvPr>
            <p:ph type="title"/>
          </p:nvPr>
        </p:nvSpPr>
        <p:spPr/>
        <p:txBody>
          <a:bodyPr/>
          <a:lstStyle/>
          <a:p>
            <a:r>
              <a:rPr lang="en-US" dirty="0" err="1"/>
              <a:t>Internder</a:t>
            </a:r>
            <a:endParaRPr lang="en-BE" dirty="0"/>
          </a:p>
        </p:txBody>
      </p:sp>
      <p:sp>
        <p:nvSpPr>
          <p:cNvPr id="3" name="Content Placeholder 2">
            <a:extLst>
              <a:ext uri="{FF2B5EF4-FFF2-40B4-BE49-F238E27FC236}">
                <a16:creationId xmlns:a16="http://schemas.microsoft.com/office/drawing/2014/main" id="{C5EF7779-26D2-98B7-ABF9-9874C8041EB4}"/>
              </a:ext>
            </a:extLst>
          </p:cNvPr>
          <p:cNvSpPr>
            <a:spLocks noGrp="1"/>
          </p:cNvSpPr>
          <p:nvPr>
            <p:ph idx="1"/>
          </p:nvPr>
        </p:nvSpPr>
        <p:spPr/>
        <p:txBody>
          <a:bodyPr/>
          <a:lstStyle/>
          <a:p>
            <a:r>
              <a:rPr lang="en-US" dirty="0"/>
              <a:t>“Tinder for internships”</a:t>
            </a:r>
          </a:p>
          <a:p>
            <a:r>
              <a:rPr lang="en-US" dirty="0"/>
              <a:t>Images do a lot of work</a:t>
            </a:r>
          </a:p>
          <a:p>
            <a:endParaRPr lang="en-US" dirty="0"/>
          </a:p>
        </p:txBody>
      </p:sp>
      <p:pic>
        <p:nvPicPr>
          <p:cNvPr id="4" name="Picture 3" descr="Two men holding swords posing for the camera&#10;&#10;Description automatically generated">
            <a:extLst>
              <a:ext uri="{FF2B5EF4-FFF2-40B4-BE49-F238E27FC236}">
                <a16:creationId xmlns:a16="http://schemas.microsoft.com/office/drawing/2014/main" id="{B3CE8FE6-D431-2BE1-FC3A-55E5F2E5D5D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07360" y="101600"/>
            <a:ext cx="3395340" cy="6756400"/>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48DF0C9F-5004-A685-5E8E-1D84F8DA5C7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92116" y="101600"/>
            <a:ext cx="3199883" cy="6756400"/>
          </a:xfrm>
          <a:prstGeom prst="rect">
            <a:avLst/>
          </a:prstGeom>
        </p:spPr>
      </p:pic>
    </p:spTree>
    <p:extLst>
      <p:ext uri="{BB962C8B-B14F-4D97-AF65-F5344CB8AC3E}">
        <p14:creationId xmlns:p14="http://schemas.microsoft.com/office/powerpoint/2010/main" val="3686896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7E7A9-6D30-563A-31E0-ED6B925EBD3F}"/>
              </a:ext>
            </a:extLst>
          </p:cNvPr>
          <p:cNvSpPr>
            <a:spLocks noGrp="1"/>
          </p:cNvSpPr>
          <p:nvPr>
            <p:ph type="title"/>
          </p:nvPr>
        </p:nvSpPr>
        <p:spPr/>
        <p:txBody>
          <a:bodyPr/>
          <a:lstStyle/>
          <a:p>
            <a:r>
              <a:rPr lang="en-US" dirty="0"/>
              <a:t>Description</a:t>
            </a:r>
            <a:endParaRPr lang="en-BE" dirty="0"/>
          </a:p>
        </p:txBody>
      </p:sp>
      <p:sp>
        <p:nvSpPr>
          <p:cNvPr id="3" name="Content Placeholder 2">
            <a:extLst>
              <a:ext uri="{FF2B5EF4-FFF2-40B4-BE49-F238E27FC236}">
                <a16:creationId xmlns:a16="http://schemas.microsoft.com/office/drawing/2014/main" id="{C50A26B1-CBC1-1DBE-1C10-D2B64950F4FE}"/>
              </a:ext>
            </a:extLst>
          </p:cNvPr>
          <p:cNvSpPr>
            <a:spLocks noGrp="1"/>
          </p:cNvSpPr>
          <p:nvPr>
            <p:ph idx="1"/>
          </p:nvPr>
        </p:nvSpPr>
        <p:spPr/>
        <p:txBody>
          <a:bodyPr/>
          <a:lstStyle/>
          <a:p>
            <a:r>
              <a:rPr lang="en-US" dirty="0"/>
              <a:t>This is the problem; this is how I’m going to try and solve it.</a:t>
            </a:r>
          </a:p>
          <a:p>
            <a:r>
              <a:rPr lang="en-US" dirty="0"/>
              <a:t>Go into a lot of implementation detail.</a:t>
            </a:r>
          </a:p>
          <a:p>
            <a:r>
              <a:rPr lang="en-US" dirty="0"/>
              <a:t>“Sells” your idea (a solution). </a:t>
            </a:r>
          </a:p>
          <a:p>
            <a:r>
              <a:rPr lang="en-US" dirty="0"/>
              <a:t> One or two paragraphs.</a:t>
            </a:r>
          </a:p>
          <a:p>
            <a:r>
              <a:rPr lang="en-US" dirty="0"/>
              <a:t>Also show why your app is “intrinsically mobile”.</a:t>
            </a:r>
          </a:p>
          <a:p>
            <a:pPr marL="0" indent="0">
              <a:buNone/>
            </a:pPr>
            <a:endParaRPr lang="en-BE" dirty="0"/>
          </a:p>
        </p:txBody>
      </p:sp>
    </p:spTree>
    <p:extLst>
      <p:ext uri="{BB962C8B-B14F-4D97-AF65-F5344CB8AC3E}">
        <p14:creationId xmlns:p14="http://schemas.microsoft.com/office/powerpoint/2010/main" val="339898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FBFCE-87F4-A1C7-D2DA-958836DE7BB6}"/>
              </a:ext>
            </a:extLst>
          </p:cNvPr>
          <p:cNvSpPr>
            <a:spLocks noGrp="1"/>
          </p:cNvSpPr>
          <p:nvPr>
            <p:ph type="title"/>
          </p:nvPr>
        </p:nvSpPr>
        <p:spPr/>
        <p:txBody>
          <a:bodyPr/>
          <a:lstStyle/>
          <a:p>
            <a:r>
              <a:rPr lang="en-US" dirty="0"/>
              <a:t>Description : pitfalls</a:t>
            </a:r>
            <a:endParaRPr lang="en-BE" dirty="0"/>
          </a:p>
        </p:txBody>
      </p:sp>
      <p:sp>
        <p:nvSpPr>
          <p:cNvPr id="3" name="Content Placeholder 2">
            <a:extLst>
              <a:ext uri="{FF2B5EF4-FFF2-40B4-BE49-F238E27FC236}">
                <a16:creationId xmlns:a16="http://schemas.microsoft.com/office/drawing/2014/main" id="{0844F872-3464-410A-8182-A03800F9453C}"/>
              </a:ext>
            </a:extLst>
          </p:cNvPr>
          <p:cNvSpPr>
            <a:spLocks noGrp="1"/>
          </p:cNvSpPr>
          <p:nvPr>
            <p:ph idx="1"/>
          </p:nvPr>
        </p:nvSpPr>
        <p:spPr>
          <a:xfrm>
            <a:off x="241300" y="1358900"/>
            <a:ext cx="11722100" cy="5270500"/>
          </a:xfrm>
        </p:spPr>
        <p:txBody>
          <a:bodyPr>
            <a:normAutofit lnSpcReduction="10000"/>
          </a:bodyPr>
          <a:lstStyle/>
          <a:p>
            <a:r>
              <a:rPr lang="en-US" dirty="0"/>
              <a:t>Being too general</a:t>
            </a:r>
          </a:p>
          <a:p>
            <a:endParaRPr lang="en-US" dirty="0"/>
          </a:p>
          <a:p>
            <a:r>
              <a:rPr lang="en-US" dirty="0"/>
              <a:t>“We’re going to make online shopping better, more fun, more social.”</a:t>
            </a:r>
          </a:p>
          <a:p>
            <a:endParaRPr lang="en-US" dirty="0"/>
          </a:p>
          <a:p>
            <a:r>
              <a:rPr lang="en-US" dirty="0"/>
              <a:t>Prove with current apps that it’s not great, not fun, </a:t>
            </a:r>
            <a:r>
              <a:rPr lang="en-US" dirty="0" err="1"/>
              <a:t>etc</a:t>
            </a:r>
            <a:r>
              <a:rPr lang="en-US" dirty="0"/>
              <a:t>…</a:t>
            </a:r>
          </a:p>
          <a:p>
            <a:pPr marL="0" indent="0">
              <a:buNone/>
            </a:pPr>
            <a:endParaRPr lang="en-US" dirty="0"/>
          </a:p>
          <a:p>
            <a:r>
              <a:rPr lang="en-US" dirty="0"/>
              <a:t>Better : “We’re going to make online shopping better. Current apps, like amazon, are optimized to buy immediately. In our app, all purchases are delayed by 24 hours. Your friends can see your shopping cart, and express concerns / suggest”</a:t>
            </a:r>
            <a:br>
              <a:rPr lang="en-US" dirty="0"/>
            </a:br>
            <a:endParaRPr lang="en-US" dirty="0"/>
          </a:p>
          <a:p>
            <a:r>
              <a:rPr lang="en-US" dirty="0"/>
              <a:t>When you’re coding, you don’t want to have to think of what to code</a:t>
            </a:r>
          </a:p>
          <a:p>
            <a:pPr marL="0" indent="0">
              <a:buNone/>
            </a:pPr>
            <a:endParaRPr lang="en-US" dirty="0"/>
          </a:p>
          <a:p>
            <a:pPr marL="0" indent="0">
              <a:buNone/>
            </a:pPr>
            <a:endParaRPr lang="en-BE" dirty="0"/>
          </a:p>
        </p:txBody>
      </p:sp>
    </p:spTree>
    <p:extLst>
      <p:ext uri="{BB962C8B-B14F-4D97-AF65-F5344CB8AC3E}">
        <p14:creationId xmlns:p14="http://schemas.microsoft.com/office/powerpoint/2010/main" val="3353120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9D7E-8E46-A103-2351-07E433884856}"/>
              </a:ext>
            </a:extLst>
          </p:cNvPr>
          <p:cNvSpPr>
            <a:spLocks noGrp="1"/>
          </p:cNvSpPr>
          <p:nvPr>
            <p:ph type="title"/>
          </p:nvPr>
        </p:nvSpPr>
        <p:spPr/>
        <p:txBody>
          <a:bodyPr/>
          <a:lstStyle/>
          <a:p>
            <a:r>
              <a:rPr lang="en-US" dirty="0"/>
              <a:t>Motivation</a:t>
            </a:r>
            <a:endParaRPr lang="en-BE" dirty="0"/>
          </a:p>
        </p:txBody>
      </p:sp>
      <p:sp>
        <p:nvSpPr>
          <p:cNvPr id="3" name="Content Placeholder 2">
            <a:extLst>
              <a:ext uri="{FF2B5EF4-FFF2-40B4-BE49-F238E27FC236}">
                <a16:creationId xmlns:a16="http://schemas.microsoft.com/office/drawing/2014/main" id="{30C7708D-4646-4230-D9CB-A7EC31560854}"/>
              </a:ext>
            </a:extLst>
          </p:cNvPr>
          <p:cNvSpPr>
            <a:spLocks noGrp="1"/>
          </p:cNvSpPr>
          <p:nvPr>
            <p:ph idx="1"/>
          </p:nvPr>
        </p:nvSpPr>
        <p:spPr/>
        <p:txBody>
          <a:bodyPr>
            <a:normAutofit/>
          </a:bodyPr>
          <a:lstStyle/>
          <a:p>
            <a:r>
              <a:rPr lang="en-US" dirty="0"/>
              <a:t>One or two sentences</a:t>
            </a:r>
          </a:p>
          <a:p>
            <a:r>
              <a:rPr lang="en-US" dirty="0"/>
              <a:t>Explains why *you* want to make the app</a:t>
            </a:r>
          </a:p>
          <a:p>
            <a:r>
              <a:rPr lang="en-US" dirty="0"/>
              <a:t>Sells your idea even more</a:t>
            </a:r>
            <a:br>
              <a:rPr lang="en-US" dirty="0"/>
            </a:br>
            <a:endParaRPr lang="en-US" dirty="0"/>
          </a:p>
          <a:p>
            <a:r>
              <a:rPr lang="en-US" dirty="0"/>
              <a:t>“When we first investigated internships, we were demotivated by how we were supposed to sift through possible places to apply to through a dry excel with unappealing descriptions. It seems logical to make this process fun, so that people are motivated to start internships on day 1.”</a:t>
            </a:r>
          </a:p>
          <a:p>
            <a:endParaRPr lang="en-BE" dirty="0"/>
          </a:p>
        </p:txBody>
      </p:sp>
    </p:spTree>
    <p:extLst>
      <p:ext uri="{BB962C8B-B14F-4D97-AF65-F5344CB8AC3E}">
        <p14:creationId xmlns:p14="http://schemas.microsoft.com/office/powerpoint/2010/main" val="9437324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C9203-4191-FCEA-8A05-5958A14A4C13}"/>
              </a:ext>
            </a:extLst>
          </p:cNvPr>
          <p:cNvSpPr>
            <a:spLocks noGrp="1"/>
          </p:cNvSpPr>
          <p:nvPr>
            <p:ph type="title"/>
          </p:nvPr>
        </p:nvSpPr>
        <p:spPr/>
        <p:txBody>
          <a:bodyPr/>
          <a:lstStyle/>
          <a:p>
            <a:r>
              <a:rPr lang="en-US" dirty="0"/>
              <a:t>Motivation : pitfall </a:t>
            </a:r>
            <a:endParaRPr lang="en-BE" dirty="0"/>
          </a:p>
        </p:txBody>
      </p:sp>
      <p:sp>
        <p:nvSpPr>
          <p:cNvPr id="3" name="Content Placeholder 2">
            <a:extLst>
              <a:ext uri="{FF2B5EF4-FFF2-40B4-BE49-F238E27FC236}">
                <a16:creationId xmlns:a16="http://schemas.microsoft.com/office/drawing/2014/main" id="{9E96C3B2-C833-8D6B-10B5-EE67212A3A6E}"/>
              </a:ext>
            </a:extLst>
          </p:cNvPr>
          <p:cNvSpPr>
            <a:spLocks noGrp="1"/>
          </p:cNvSpPr>
          <p:nvPr>
            <p:ph idx="1"/>
          </p:nvPr>
        </p:nvSpPr>
        <p:spPr/>
        <p:txBody>
          <a:bodyPr/>
          <a:lstStyle/>
          <a:p>
            <a:r>
              <a:rPr lang="en-US" dirty="0"/>
              <a:t>“We would like to help people have a better experience”</a:t>
            </a:r>
          </a:p>
          <a:p>
            <a:endParaRPr lang="en-US" dirty="0"/>
          </a:p>
          <a:p>
            <a:r>
              <a:rPr lang="en-US" dirty="0"/>
              <a:t>Doesn’t feel very personal</a:t>
            </a:r>
          </a:p>
          <a:p>
            <a:endParaRPr lang="en-US" dirty="0"/>
          </a:p>
          <a:p>
            <a:r>
              <a:rPr lang="en-US" dirty="0"/>
              <a:t>“I have this problem in my life, my app could solve it”</a:t>
            </a:r>
            <a:endParaRPr lang="en-BE" dirty="0"/>
          </a:p>
        </p:txBody>
      </p:sp>
    </p:spTree>
    <p:extLst>
      <p:ext uri="{BB962C8B-B14F-4D97-AF65-F5344CB8AC3E}">
        <p14:creationId xmlns:p14="http://schemas.microsoft.com/office/powerpoint/2010/main" val="4236898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F7EDF-AD56-16BC-5204-E753E1424717}"/>
              </a:ext>
            </a:extLst>
          </p:cNvPr>
          <p:cNvSpPr>
            <a:spLocks noGrp="1"/>
          </p:cNvSpPr>
          <p:nvPr>
            <p:ph type="title"/>
          </p:nvPr>
        </p:nvSpPr>
        <p:spPr/>
        <p:txBody>
          <a:bodyPr/>
          <a:lstStyle/>
          <a:p>
            <a:r>
              <a:rPr lang="en-US" dirty="0"/>
              <a:t>Inspiration</a:t>
            </a:r>
            <a:endParaRPr lang="en-BE" dirty="0"/>
          </a:p>
        </p:txBody>
      </p:sp>
      <p:sp>
        <p:nvSpPr>
          <p:cNvPr id="3" name="Content Placeholder 2">
            <a:extLst>
              <a:ext uri="{FF2B5EF4-FFF2-40B4-BE49-F238E27FC236}">
                <a16:creationId xmlns:a16="http://schemas.microsoft.com/office/drawing/2014/main" id="{E9FFABD2-48DB-489C-5615-E1011AF3D9C9}"/>
              </a:ext>
            </a:extLst>
          </p:cNvPr>
          <p:cNvSpPr>
            <a:spLocks noGrp="1"/>
          </p:cNvSpPr>
          <p:nvPr>
            <p:ph idx="1"/>
          </p:nvPr>
        </p:nvSpPr>
        <p:spPr/>
        <p:txBody>
          <a:bodyPr/>
          <a:lstStyle/>
          <a:p>
            <a:r>
              <a:rPr lang="en-US" dirty="0"/>
              <a:t>Draw comparisons to existing apps (or other things, </a:t>
            </a:r>
            <a:r>
              <a:rPr lang="en-US" dirty="0" err="1"/>
              <a:t>eg</a:t>
            </a:r>
            <a:r>
              <a:rPr lang="en-US" dirty="0"/>
              <a:t> boardgames)</a:t>
            </a:r>
          </a:p>
          <a:p>
            <a:r>
              <a:rPr lang="en-US" dirty="0"/>
              <a:t>Identify problems with them</a:t>
            </a:r>
          </a:p>
          <a:p>
            <a:r>
              <a:rPr lang="en-US" dirty="0"/>
              <a:t>Tries to show that your idea will work</a:t>
            </a:r>
          </a:p>
          <a:p>
            <a:pPr marL="0" indent="0">
              <a:buNone/>
            </a:pPr>
            <a:endParaRPr lang="en-US" dirty="0"/>
          </a:p>
          <a:p>
            <a:endParaRPr lang="en-US" dirty="0"/>
          </a:p>
          <a:p>
            <a:endParaRPr lang="en-US" dirty="0"/>
          </a:p>
          <a:p>
            <a:endParaRPr lang="en-BE" dirty="0"/>
          </a:p>
        </p:txBody>
      </p:sp>
    </p:spTree>
    <p:extLst>
      <p:ext uri="{BB962C8B-B14F-4D97-AF65-F5344CB8AC3E}">
        <p14:creationId xmlns:p14="http://schemas.microsoft.com/office/powerpoint/2010/main" val="42933468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5FAC2-3279-E8AA-6009-8F310BD23203}"/>
              </a:ext>
            </a:extLst>
          </p:cNvPr>
          <p:cNvSpPr>
            <a:spLocks noGrp="1"/>
          </p:cNvSpPr>
          <p:nvPr>
            <p:ph type="title"/>
          </p:nvPr>
        </p:nvSpPr>
        <p:spPr/>
        <p:txBody>
          <a:bodyPr/>
          <a:lstStyle/>
          <a:p>
            <a:r>
              <a:rPr lang="en-US" dirty="0"/>
              <a:t>Inspiration : pitfall</a:t>
            </a:r>
            <a:endParaRPr lang="en-BE" dirty="0"/>
          </a:p>
        </p:txBody>
      </p:sp>
      <p:sp>
        <p:nvSpPr>
          <p:cNvPr id="3" name="Content Placeholder 2">
            <a:extLst>
              <a:ext uri="{FF2B5EF4-FFF2-40B4-BE49-F238E27FC236}">
                <a16:creationId xmlns:a16="http://schemas.microsoft.com/office/drawing/2014/main" id="{0EF2DF89-05E7-D3EA-20B9-110C83D2DA18}"/>
              </a:ext>
            </a:extLst>
          </p:cNvPr>
          <p:cNvSpPr>
            <a:spLocks noGrp="1"/>
          </p:cNvSpPr>
          <p:nvPr>
            <p:ph idx="1"/>
          </p:nvPr>
        </p:nvSpPr>
        <p:spPr/>
        <p:txBody>
          <a:bodyPr/>
          <a:lstStyle/>
          <a:p>
            <a:r>
              <a:rPr lang="en-US" dirty="0"/>
              <a:t>Is not personal like motivation</a:t>
            </a:r>
          </a:p>
          <a:p>
            <a:r>
              <a:rPr lang="en-US" dirty="0"/>
              <a:t>Intent is to reduce risk : “These things I want to do that are done by other apps, so I know they will work”</a:t>
            </a:r>
          </a:p>
          <a:p>
            <a:r>
              <a:rPr lang="en-US" dirty="0"/>
              <a:t>Proves why your app solves an existing problem : “App x does a lot of things, but it doesn’t do </a:t>
            </a:r>
            <a:endParaRPr lang="en-BE" dirty="0"/>
          </a:p>
        </p:txBody>
      </p:sp>
    </p:spTree>
    <p:extLst>
      <p:ext uri="{BB962C8B-B14F-4D97-AF65-F5344CB8AC3E}">
        <p14:creationId xmlns:p14="http://schemas.microsoft.com/office/powerpoint/2010/main" val="22312373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F51E7-8A42-DC2C-E414-159058A85041}"/>
              </a:ext>
            </a:extLst>
          </p:cNvPr>
          <p:cNvSpPr>
            <a:spLocks noGrp="1"/>
          </p:cNvSpPr>
          <p:nvPr>
            <p:ph type="title"/>
          </p:nvPr>
        </p:nvSpPr>
        <p:spPr/>
        <p:txBody>
          <a:bodyPr/>
          <a:lstStyle/>
          <a:p>
            <a:r>
              <a:rPr lang="en-US" dirty="0"/>
              <a:t>Statement of work</a:t>
            </a:r>
            <a:endParaRPr lang="en-BE" dirty="0"/>
          </a:p>
        </p:txBody>
      </p:sp>
      <p:sp>
        <p:nvSpPr>
          <p:cNvPr id="3" name="Content Placeholder 2">
            <a:extLst>
              <a:ext uri="{FF2B5EF4-FFF2-40B4-BE49-F238E27FC236}">
                <a16:creationId xmlns:a16="http://schemas.microsoft.com/office/drawing/2014/main" id="{E5687CB1-8960-FE04-4C26-C5A885FA5F4B}"/>
              </a:ext>
            </a:extLst>
          </p:cNvPr>
          <p:cNvSpPr>
            <a:spLocks noGrp="1"/>
          </p:cNvSpPr>
          <p:nvPr>
            <p:ph idx="1"/>
          </p:nvPr>
        </p:nvSpPr>
        <p:spPr/>
        <p:txBody>
          <a:bodyPr/>
          <a:lstStyle/>
          <a:p>
            <a:r>
              <a:rPr lang="en-US" dirty="0"/>
              <a:t>List all features you want in your app</a:t>
            </a:r>
          </a:p>
          <a:p>
            <a:r>
              <a:rPr lang="en-US" dirty="0"/>
              <a:t>Divide between need to have / nice to have</a:t>
            </a:r>
          </a:p>
          <a:p>
            <a:r>
              <a:rPr lang="en-US" dirty="0"/>
              <a:t>Need to have = minimal viable product* = what you need for the app to work</a:t>
            </a:r>
          </a:p>
          <a:p>
            <a:r>
              <a:rPr lang="en-US" dirty="0"/>
              <a:t>Need to have: ideally doable in half the time </a:t>
            </a:r>
          </a:p>
          <a:p>
            <a:r>
              <a:rPr lang="en-US" dirty="0"/>
              <a:t>Nice to have: ideally doable in double the time</a:t>
            </a:r>
          </a:p>
          <a:p>
            <a:r>
              <a:rPr lang="en-US" dirty="0"/>
              <a:t>Ideally you will implement your need to have’s, and some nice to have’s</a:t>
            </a:r>
          </a:p>
          <a:p>
            <a:r>
              <a:rPr lang="en-US" dirty="0"/>
              <a:t>Time estimation is hard!</a:t>
            </a:r>
            <a:endParaRPr lang="en-BE" dirty="0"/>
          </a:p>
        </p:txBody>
      </p:sp>
    </p:spTree>
    <p:extLst>
      <p:ext uri="{BB962C8B-B14F-4D97-AF65-F5344CB8AC3E}">
        <p14:creationId xmlns:p14="http://schemas.microsoft.com/office/powerpoint/2010/main" val="17235343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A4F6-51C1-3C57-44D6-641461A8F860}"/>
              </a:ext>
            </a:extLst>
          </p:cNvPr>
          <p:cNvSpPr>
            <a:spLocks noGrp="1"/>
          </p:cNvSpPr>
          <p:nvPr>
            <p:ph type="title"/>
          </p:nvPr>
        </p:nvSpPr>
        <p:spPr/>
        <p:txBody>
          <a:bodyPr/>
          <a:lstStyle/>
          <a:p>
            <a:r>
              <a:rPr lang="en-US" dirty="0"/>
              <a:t>Statement of work : Need to have</a:t>
            </a:r>
            <a:endParaRPr lang="en-BE" dirty="0"/>
          </a:p>
        </p:txBody>
      </p:sp>
      <p:sp>
        <p:nvSpPr>
          <p:cNvPr id="3" name="Content Placeholder 2">
            <a:extLst>
              <a:ext uri="{FF2B5EF4-FFF2-40B4-BE49-F238E27FC236}">
                <a16:creationId xmlns:a16="http://schemas.microsoft.com/office/drawing/2014/main" id="{0D84EFE2-D0E7-10C3-11A0-E3746B9AD104}"/>
              </a:ext>
            </a:extLst>
          </p:cNvPr>
          <p:cNvSpPr>
            <a:spLocks noGrp="1"/>
          </p:cNvSpPr>
          <p:nvPr>
            <p:ph idx="1"/>
          </p:nvPr>
        </p:nvSpPr>
        <p:spPr/>
        <p:txBody>
          <a:bodyPr/>
          <a:lstStyle/>
          <a:p>
            <a:r>
              <a:rPr lang="en-US" dirty="0"/>
              <a:t>A local file with all the information (location, id, photo’s, description) of an internship.</a:t>
            </a:r>
          </a:p>
          <a:p>
            <a:r>
              <a:rPr lang="en-US" dirty="0"/>
              <a:t>A script to transform the existing intranet excel into this local file.</a:t>
            </a:r>
          </a:p>
          <a:p>
            <a:r>
              <a:rPr lang="en-US" dirty="0"/>
              <a:t>A way to swipe left and right on an internship.</a:t>
            </a:r>
          </a:p>
          <a:p>
            <a:r>
              <a:rPr lang="en-US" dirty="0"/>
              <a:t>A way to read a description of an internship.</a:t>
            </a:r>
          </a:p>
          <a:p>
            <a:r>
              <a:rPr lang="en-US" dirty="0"/>
              <a:t>A way to export a list of internships that were swiped right upon.</a:t>
            </a:r>
            <a:endParaRPr lang="en-BE" dirty="0"/>
          </a:p>
        </p:txBody>
      </p:sp>
    </p:spTree>
    <p:extLst>
      <p:ext uri="{BB962C8B-B14F-4D97-AF65-F5344CB8AC3E}">
        <p14:creationId xmlns:p14="http://schemas.microsoft.com/office/powerpoint/2010/main" val="4031265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021E9-4340-0482-BEF5-A50E058B5788}"/>
              </a:ext>
            </a:extLst>
          </p:cNvPr>
          <p:cNvSpPr>
            <a:spLocks noGrp="1"/>
          </p:cNvSpPr>
          <p:nvPr>
            <p:ph type="title"/>
          </p:nvPr>
        </p:nvSpPr>
        <p:spPr/>
        <p:txBody>
          <a:bodyPr/>
          <a:lstStyle/>
          <a:p>
            <a:r>
              <a:rPr lang="en-US" dirty="0"/>
              <a:t>Last class</a:t>
            </a:r>
            <a:endParaRPr lang="en-BE" dirty="0"/>
          </a:p>
        </p:txBody>
      </p:sp>
      <p:sp>
        <p:nvSpPr>
          <p:cNvPr id="12" name="TextBox 11">
            <a:extLst>
              <a:ext uri="{FF2B5EF4-FFF2-40B4-BE49-F238E27FC236}">
                <a16:creationId xmlns:a16="http://schemas.microsoft.com/office/drawing/2014/main" id="{C9908B28-0628-115B-7F17-BBAB645A220A}"/>
              </a:ext>
            </a:extLst>
          </p:cNvPr>
          <p:cNvSpPr txBox="1"/>
          <p:nvPr/>
        </p:nvSpPr>
        <p:spPr>
          <a:xfrm>
            <a:off x="771331" y="1690688"/>
            <a:ext cx="5990249" cy="1661993"/>
          </a:xfrm>
          <a:prstGeom prst="rect">
            <a:avLst/>
          </a:prstGeom>
          <a:noFill/>
        </p:spPr>
        <p:txBody>
          <a:bodyPr wrap="square" rtlCol="0">
            <a:spAutoFit/>
          </a:bodyPr>
          <a:lstStyle/>
          <a:p>
            <a:pPr marL="285750" indent="-285750">
              <a:buFont typeface="Arial" panose="020B0604020202020204" pitchFamily="34" charset="0"/>
              <a:buChar char="•"/>
            </a:pPr>
            <a:r>
              <a:rPr lang="en-US" sz="2800" dirty="0"/>
              <a:t>Went over the pitch (will do so again)</a:t>
            </a:r>
          </a:p>
          <a:p>
            <a:pPr marL="285750" indent="-285750">
              <a:buFont typeface="Arial" panose="020B0604020202020204" pitchFamily="34" charset="0"/>
              <a:buChar char="•"/>
            </a:pPr>
            <a:r>
              <a:rPr lang="en-US" sz="2800" dirty="0"/>
              <a:t>Looked at possibilities of mobile hardware</a:t>
            </a:r>
          </a:p>
          <a:p>
            <a:pPr marL="285750" indent="-285750">
              <a:buFont typeface="Arial" panose="020B0604020202020204" pitchFamily="34" charset="0"/>
              <a:buChar char="•"/>
            </a:pPr>
            <a:endParaRPr lang="en-BE" dirty="0"/>
          </a:p>
        </p:txBody>
      </p:sp>
      <p:pic>
        <p:nvPicPr>
          <p:cNvPr id="3" name="Content Placeholder 4" descr="Steve Jobs showing the first iPhone">
            <a:extLst>
              <a:ext uri="{FF2B5EF4-FFF2-40B4-BE49-F238E27FC236}">
                <a16:creationId xmlns:a16="http://schemas.microsoft.com/office/drawing/2014/main" id="{209E473C-BBB6-7510-F26C-5EA114A2D2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06777" y="3746866"/>
            <a:ext cx="5185223" cy="3111134"/>
          </a:xfrm>
        </p:spPr>
      </p:pic>
      <p:pic>
        <p:nvPicPr>
          <p:cNvPr id="4" name="Picture 3" descr="A group of electronic devices and a clock&#10;&#10;Description automatically generated">
            <a:extLst>
              <a:ext uri="{FF2B5EF4-FFF2-40B4-BE49-F238E27FC236}">
                <a16:creationId xmlns:a16="http://schemas.microsoft.com/office/drawing/2014/main" id="{4A3FC62D-0E85-4059-BCD6-558B48885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3960" y="0"/>
            <a:ext cx="5128040" cy="3418693"/>
          </a:xfrm>
          <a:prstGeom prst="rect">
            <a:avLst/>
          </a:prstGeom>
        </p:spPr>
      </p:pic>
      <p:pic>
        <p:nvPicPr>
          <p:cNvPr id="5" name="Picture 4" descr="Two men holding swords posing for the camera&#10;&#10;Description automatically generated">
            <a:extLst>
              <a:ext uri="{FF2B5EF4-FFF2-40B4-BE49-F238E27FC236}">
                <a16:creationId xmlns:a16="http://schemas.microsoft.com/office/drawing/2014/main" id="{50C30975-0E68-537A-355B-BD196CE23D3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50302" y="3418693"/>
            <a:ext cx="1711278" cy="3405279"/>
          </a:xfrm>
          <a:prstGeom prst="rect">
            <a:avLst/>
          </a:prstGeom>
        </p:spPr>
      </p:pic>
    </p:spTree>
    <p:extLst>
      <p:ext uri="{BB962C8B-B14F-4D97-AF65-F5344CB8AC3E}">
        <p14:creationId xmlns:p14="http://schemas.microsoft.com/office/powerpoint/2010/main" val="1181438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E4BF3-9AEC-5E88-8AAE-8BA33A2898C9}"/>
              </a:ext>
            </a:extLst>
          </p:cNvPr>
          <p:cNvSpPr>
            <a:spLocks noGrp="1"/>
          </p:cNvSpPr>
          <p:nvPr>
            <p:ph type="title"/>
          </p:nvPr>
        </p:nvSpPr>
        <p:spPr/>
        <p:txBody>
          <a:bodyPr/>
          <a:lstStyle/>
          <a:p>
            <a:r>
              <a:rPr lang="en-US" dirty="0"/>
              <a:t>Statement of work : Nice to have</a:t>
            </a:r>
            <a:endParaRPr lang="en-BE" dirty="0"/>
          </a:p>
        </p:txBody>
      </p:sp>
      <p:sp>
        <p:nvSpPr>
          <p:cNvPr id="3" name="Content Placeholder 2">
            <a:extLst>
              <a:ext uri="{FF2B5EF4-FFF2-40B4-BE49-F238E27FC236}">
                <a16:creationId xmlns:a16="http://schemas.microsoft.com/office/drawing/2014/main" id="{5C6CB02A-40A0-5CD7-7DE2-8D8D1B81F495}"/>
              </a:ext>
            </a:extLst>
          </p:cNvPr>
          <p:cNvSpPr>
            <a:spLocks noGrp="1"/>
          </p:cNvSpPr>
          <p:nvPr>
            <p:ph idx="1"/>
          </p:nvPr>
        </p:nvSpPr>
        <p:spPr/>
        <p:txBody>
          <a:bodyPr/>
          <a:lstStyle/>
          <a:p>
            <a:r>
              <a:rPr lang="en-US" dirty="0"/>
              <a:t>Automatically update the list of internships from intranet.</a:t>
            </a:r>
          </a:p>
          <a:p>
            <a:r>
              <a:rPr lang="en-US" dirty="0"/>
              <a:t>Allow photos to be uploaded and viewed.</a:t>
            </a:r>
          </a:p>
          <a:p>
            <a:r>
              <a:rPr lang="en-US" dirty="0"/>
              <a:t>“Compatibility score” based on a personal profile and tags on internships.</a:t>
            </a:r>
          </a:p>
          <a:p>
            <a:r>
              <a:rPr lang="en-US" dirty="0"/>
              <a:t>Account for distance in compatibility score.</a:t>
            </a:r>
          </a:p>
          <a:p>
            <a:r>
              <a:rPr lang="en-US" dirty="0"/>
              <a:t>Allow for chatting with the people offering the internships.</a:t>
            </a:r>
          </a:p>
          <a:p>
            <a:r>
              <a:rPr lang="en-US" dirty="0"/>
              <a:t>Allow people running the internship to swipe on students. A match is communicated to both parties.</a:t>
            </a:r>
            <a:endParaRPr lang="en-BE" dirty="0"/>
          </a:p>
        </p:txBody>
      </p:sp>
    </p:spTree>
    <p:extLst>
      <p:ext uri="{BB962C8B-B14F-4D97-AF65-F5344CB8AC3E}">
        <p14:creationId xmlns:p14="http://schemas.microsoft.com/office/powerpoint/2010/main" val="19155100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0AC8F-4168-71F1-3F46-6A690CB6C5C6}"/>
              </a:ext>
            </a:extLst>
          </p:cNvPr>
          <p:cNvSpPr>
            <a:spLocks noGrp="1"/>
          </p:cNvSpPr>
          <p:nvPr>
            <p:ph type="title"/>
          </p:nvPr>
        </p:nvSpPr>
        <p:spPr/>
        <p:txBody>
          <a:bodyPr/>
          <a:lstStyle/>
          <a:p>
            <a:r>
              <a:rPr lang="en-US" dirty="0"/>
              <a:t>Statement of work : MVP</a:t>
            </a:r>
            <a:endParaRPr lang="en-BE" dirty="0"/>
          </a:p>
        </p:txBody>
      </p:sp>
      <p:sp>
        <p:nvSpPr>
          <p:cNvPr id="3" name="Content Placeholder 2">
            <a:extLst>
              <a:ext uri="{FF2B5EF4-FFF2-40B4-BE49-F238E27FC236}">
                <a16:creationId xmlns:a16="http://schemas.microsoft.com/office/drawing/2014/main" id="{EAE4EC1B-687E-6E63-2938-35C67955E351}"/>
              </a:ext>
            </a:extLst>
          </p:cNvPr>
          <p:cNvSpPr>
            <a:spLocks noGrp="1"/>
          </p:cNvSpPr>
          <p:nvPr>
            <p:ph idx="1"/>
          </p:nvPr>
        </p:nvSpPr>
        <p:spPr/>
        <p:txBody>
          <a:bodyPr>
            <a:normAutofit fontScale="92500" lnSpcReduction="10000"/>
          </a:bodyPr>
          <a:lstStyle/>
          <a:p>
            <a:r>
              <a:rPr lang="en-US" dirty="0"/>
              <a:t>All your need to have’s</a:t>
            </a:r>
          </a:p>
          <a:p>
            <a:r>
              <a:rPr lang="en-US" dirty="0"/>
              <a:t>Your </a:t>
            </a:r>
            <a:r>
              <a:rPr lang="en-US" dirty="0" err="1"/>
              <a:t>mvp</a:t>
            </a:r>
            <a:r>
              <a:rPr lang="en-US" dirty="0"/>
              <a:t> is not a minimal product you can put on an app store</a:t>
            </a:r>
          </a:p>
          <a:p>
            <a:r>
              <a:rPr lang="en-US" dirty="0"/>
              <a:t>It’s the minimal product you can defend at the exam</a:t>
            </a:r>
          </a:p>
          <a:p>
            <a:endParaRPr lang="en-US" dirty="0"/>
          </a:p>
          <a:p>
            <a:r>
              <a:rPr lang="en-US" dirty="0"/>
              <a:t>Account management, adding / removing friends, leaderboards are less important</a:t>
            </a:r>
          </a:p>
          <a:p>
            <a:r>
              <a:rPr lang="en-US" dirty="0"/>
              <a:t>Focus on your specific “niche”</a:t>
            </a:r>
          </a:p>
          <a:p>
            <a:r>
              <a:rPr lang="en-US" dirty="0"/>
              <a:t>In </a:t>
            </a:r>
            <a:r>
              <a:rPr lang="en-US" dirty="0" err="1"/>
              <a:t>Internder</a:t>
            </a:r>
            <a:r>
              <a:rPr lang="en-US" dirty="0"/>
              <a:t>, swiping, and getting internships</a:t>
            </a:r>
          </a:p>
          <a:p>
            <a:endParaRPr lang="en-US" dirty="0"/>
          </a:p>
          <a:p>
            <a:r>
              <a:rPr lang="en-US" dirty="0"/>
              <a:t>Mover info on MVP later </a:t>
            </a:r>
            <a:endParaRPr lang="en-BE" dirty="0"/>
          </a:p>
        </p:txBody>
      </p:sp>
    </p:spTree>
    <p:extLst>
      <p:ext uri="{BB962C8B-B14F-4D97-AF65-F5344CB8AC3E}">
        <p14:creationId xmlns:p14="http://schemas.microsoft.com/office/powerpoint/2010/main" val="37570465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D3AAE-9DEB-AFDD-BDCD-AF49357CA2E1}"/>
              </a:ext>
            </a:extLst>
          </p:cNvPr>
          <p:cNvSpPr>
            <a:spLocks noGrp="1"/>
          </p:cNvSpPr>
          <p:nvPr>
            <p:ph type="title"/>
          </p:nvPr>
        </p:nvSpPr>
        <p:spPr/>
        <p:txBody>
          <a:bodyPr/>
          <a:lstStyle/>
          <a:p>
            <a:r>
              <a:rPr lang="en-US" dirty="0"/>
              <a:t>Tech stack</a:t>
            </a:r>
            <a:endParaRPr lang="en-BE" dirty="0"/>
          </a:p>
        </p:txBody>
      </p:sp>
      <p:sp>
        <p:nvSpPr>
          <p:cNvPr id="3" name="Content Placeholder 2">
            <a:extLst>
              <a:ext uri="{FF2B5EF4-FFF2-40B4-BE49-F238E27FC236}">
                <a16:creationId xmlns:a16="http://schemas.microsoft.com/office/drawing/2014/main" id="{149736F7-24E4-5F19-2347-E351381BEFCE}"/>
              </a:ext>
            </a:extLst>
          </p:cNvPr>
          <p:cNvSpPr>
            <a:spLocks noGrp="1"/>
          </p:cNvSpPr>
          <p:nvPr>
            <p:ph idx="1"/>
          </p:nvPr>
        </p:nvSpPr>
        <p:spPr/>
        <p:txBody>
          <a:bodyPr>
            <a:normAutofit/>
          </a:bodyPr>
          <a:lstStyle/>
          <a:p>
            <a:r>
              <a:rPr lang="en-US" dirty="0"/>
              <a:t>List the technologies you will use for your need to have</a:t>
            </a:r>
          </a:p>
          <a:p>
            <a:r>
              <a:rPr lang="en-US" dirty="0"/>
              <a:t>Technologies</a:t>
            </a:r>
          </a:p>
          <a:p>
            <a:r>
              <a:rPr lang="en-US" dirty="0"/>
              <a:t>Can also speculate for nice to have’s</a:t>
            </a:r>
          </a:p>
          <a:p>
            <a:endParaRPr lang="en-US" dirty="0"/>
          </a:p>
        </p:txBody>
      </p:sp>
    </p:spTree>
    <p:extLst>
      <p:ext uri="{BB962C8B-B14F-4D97-AF65-F5344CB8AC3E}">
        <p14:creationId xmlns:p14="http://schemas.microsoft.com/office/powerpoint/2010/main" val="3901084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625B6-2EF6-D5CE-517C-12A1D6CA88A8}"/>
              </a:ext>
            </a:extLst>
          </p:cNvPr>
          <p:cNvSpPr>
            <a:spLocks noGrp="1"/>
          </p:cNvSpPr>
          <p:nvPr>
            <p:ph type="title"/>
          </p:nvPr>
        </p:nvSpPr>
        <p:spPr/>
        <p:txBody>
          <a:bodyPr/>
          <a:lstStyle/>
          <a:p>
            <a:r>
              <a:rPr lang="en-US" dirty="0"/>
              <a:t>Risks</a:t>
            </a:r>
            <a:endParaRPr lang="en-BE" dirty="0"/>
          </a:p>
        </p:txBody>
      </p:sp>
      <p:sp>
        <p:nvSpPr>
          <p:cNvPr id="3" name="Content Placeholder 2">
            <a:extLst>
              <a:ext uri="{FF2B5EF4-FFF2-40B4-BE49-F238E27FC236}">
                <a16:creationId xmlns:a16="http://schemas.microsoft.com/office/drawing/2014/main" id="{27EB4A48-E041-5D1A-A791-BDAC20A38500}"/>
              </a:ext>
            </a:extLst>
          </p:cNvPr>
          <p:cNvSpPr>
            <a:spLocks noGrp="1"/>
          </p:cNvSpPr>
          <p:nvPr>
            <p:ph idx="1"/>
          </p:nvPr>
        </p:nvSpPr>
        <p:spPr/>
        <p:txBody>
          <a:bodyPr>
            <a:normAutofit/>
          </a:bodyPr>
          <a:lstStyle/>
          <a:p>
            <a:r>
              <a:rPr lang="en-US" dirty="0"/>
              <a:t>A list of thigs that could go wrong</a:t>
            </a:r>
          </a:p>
          <a:p>
            <a:endParaRPr lang="en-US" dirty="0"/>
          </a:p>
          <a:p>
            <a:r>
              <a:rPr lang="en-US" dirty="0"/>
              <a:t>“We have never used React Native before.”</a:t>
            </a:r>
          </a:p>
          <a:p>
            <a:r>
              <a:rPr lang="en-US" dirty="0"/>
              <a:t>“We want to use pictures, but there are none in the database.”</a:t>
            </a:r>
          </a:p>
        </p:txBody>
      </p:sp>
    </p:spTree>
    <p:extLst>
      <p:ext uri="{BB962C8B-B14F-4D97-AF65-F5344CB8AC3E}">
        <p14:creationId xmlns:p14="http://schemas.microsoft.com/office/powerpoint/2010/main" val="31930332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B346D-993B-3975-4FEC-668DB7DF25D4}"/>
              </a:ext>
            </a:extLst>
          </p:cNvPr>
          <p:cNvSpPr>
            <a:spLocks noGrp="1"/>
          </p:cNvSpPr>
          <p:nvPr>
            <p:ph type="title"/>
          </p:nvPr>
        </p:nvSpPr>
        <p:spPr/>
        <p:txBody>
          <a:bodyPr/>
          <a:lstStyle/>
          <a:p>
            <a:r>
              <a:rPr lang="en-US" dirty="0"/>
              <a:t>General pitfall		</a:t>
            </a:r>
            <a:endParaRPr lang="en-BE" dirty="0"/>
          </a:p>
        </p:txBody>
      </p:sp>
      <p:sp>
        <p:nvSpPr>
          <p:cNvPr id="3" name="Content Placeholder 2">
            <a:extLst>
              <a:ext uri="{FF2B5EF4-FFF2-40B4-BE49-F238E27FC236}">
                <a16:creationId xmlns:a16="http://schemas.microsoft.com/office/drawing/2014/main" id="{CBA776FB-9378-FBF2-6ECC-C9CBB94EB0D0}"/>
              </a:ext>
            </a:extLst>
          </p:cNvPr>
          <p:cNvSpPr>
            <a:spLocks noGrp="1"/>
          </p:cNvSpPr>
          <p:nvPr>
            <p:ph idx="1"/>
          </p:nvPr>
        </p:nvSpPr>
        <p:spPr>
          <a:xfrm>
            <a:off x="241300" y="1825625"/>
            <a:ext cx="11709400" cy="4351338"/>
          </a:xfrm>
        </p:spPr>
        <p:txBody>
          <a:bodyPr>
            <a:normAutofit lnSpcReduction="10000"/>
          </a:bodyPr>
          <a:lstStyle/>
          <a:p>
            <a:r>
              <a:rPr lang="en-US" dirty="0"/>
              <a:t>The customer is me</a:t>
            </a:r>
          </a:p>
          <a:p>
            <a:r>
              <a:rPr lang="en-US" dirty="0"/>
              <a:t>Avoid buzzwords</a:t>
            </a:r>
          </a:p>
          <a:p>
            <a:r>
              <a:rPr lang="en-US" dirty="0"/>
              <a:t>Write it so I can see scope / pitfalls</a:t>
            </a:r>
          </a:p>
          <a:p>
            <a:endParaRPr lang="en-US" dirty="0"/>
          </a:p>
          <a:p>
            <a:r>
              <a:rPr lang="en-US" dirty="0"/>
              <a:t>Don’t do this : “Our app, </a:t>
            </a:r>
            <a:r>
              <a:rPr lang="en-US" dirty="0" err="1"/>
              <a:t>TimeSaver</a:t>
            </a:r>
            <a:r>
              <a:rPr lang="en-US" dirty="0"/>
              <a:t>, is a highly revolutionary, groundbreaking mobile application that uses advanced, state-of-the-art artificial intelligence algorithms to achieve the optimal allocation of your extremely precious time resources. Using geospatial data and ultra-complex predictive analytics, </a:t>
            </a:r>
            <a:r>
              <a:rPr lang="en-US" dirty="0" err="1"/>
              <a:t>TimeSaver</a:t>
            </a:r>
            <a:r>
              <a:rPr lang="en-US" dirty="0"/>
              <a:t> optimizes your time management through multi-factorial decision-making models of the highest caliber.”</a:t>
            </a:r>
          </a:p>
          <a:p>
            <a:pPr marL="0" indent="0">
              <a:buNone/>
            </a:pPr>
            <a:endParaRPr lang="en-BE" dirty="0"/>
          </a:p>
        </p:txBody>
      </p:sp>
    </p:spTree>
    <p:extLst>
      <p:ext uri="{BB962C8B-B14F-4D97-AF65-F5344CB8AC3E}">
        <p14:creationId xmlns:p14="http://schemas.microsoft.com/office/powerpoint/2010/main" val="25553748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84613-5A03-66E3-A128-9D66E6C28884}"/>
              </a:ext>
            </a:extLst>
          </p:cNvPr>
          <p:cNvSpPr>
            <a:spLocks noGrp="1"/>
          </p:cNvSpPr>
          <p:nvPr>
            <p:ph type="title"/>
          </p:nvPr>
        </p:nvSpPr>
        <p:spPr/>
        <p:txBody>
          <a:bodyPr/>
          <a:lstStyle/>
          <a:p>
            <a:r>
              <a:rPr lang="en-US" dirty="0"/>
              <a:t>What questions do you have?</a:t>
            </a:r>
            <a:endParaRPr lang="en-BE" dirty="0"/>
          </a:p>
        </p:txBody>
      </p:sp>
      <p:sp>
        <p:nvSpPr>
          <p:cNvPr id="3" name="Content Placeholder 2">
            <a:extLst>
              <a:ext uri="{FF2B5EF4-FFF2-40B4-BE49-F238E27FC236}">
                <a16:creationId xmlns:a16="http://schemas.microsoft.com/office/drawing/2014/main" id="{92B6752C-9EDC-22F4-1498-E2DF55001D55}"/>
              </a:ext>
            </a:extLst>
          </p:cNvPr>
          <p:cNvSpPr>
            <a:spLocks noGrp="1"/>
          </p:cNvSpPr>
          <p:nvPr>
            <p:ph idx="1"/>
          </p:nvPr>
        </p:nvSpPr>
        <p:spPr/>
        <p:txBody>
          <a:bodyPr/>
          <a:lstStyle/>
          <a:p>
            <a:endParaRPr lang="en-BE"/>
          </a:p>
        </p:txBody>
      </p:sp>
    </p:spTree>
    <p:extLst>
      <p:ext uri="{BB962C8B-B14F-4D97-AF65-F5344CB8AC3E}">
        <p14:creationId xmlns:p14="http://schemas.microsoft.com/office/powerpoint/2010/main" val="29449661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6F629-DD94-DBDA-1D21-123E671D7AE2}"/>
              </a:ext>
            </a:extLst>
          </p:cNvPr>
          <p:cNvSpPr>
            <a:spLocks noGrp="1"/>
          </p:cNvSpPr>
          <p:nvPr>
            <p:ph type="title"/>
          </p:nvPr>
        </p:nvSpPr>
        <p:spPr/>
        <p:txBody>
          <a:bodyPr/>
          <a:lstStyle/>
          <a:p>
            <a:r>
              <a:rPr lang="en-US" dirty="0"/>
              <a:t>Developing in stages</a:t>
            </a:r>
            <a:endParaRPr lang="en-BE" dirty="0"/>
          </a:p>
        </p:txBody>
      </p:sp>
      <p:pic>
        <p:nvPicPr>
          <p:cNvPr id="5" name="Content Placeholder 4" descr="A space shuttle flying through the air&#10;&#10;Description automatically generated">
            <a:extLst>
              <a:ext uri="{FF2B5EF4-FFF2-40B4-BE49-F238E27FC236}">
                <a16:creationId xmlns:a16="http://schemas.microsoft.com/office/drawing/2014/main" id="{14FE6BFE-11E5-834C-BBD3-3834EA8CE1C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64189" y="1889125"/>
            <a:ext cx="5089611" cy="4351338"/>
          </a:xfrm>
        </p:spPr>
      </p:pic>
      <p:sp>
        <p:nvSpPr>
          <p:cNvPr id="6" name="TextBox 5">
            <a:extLst>
              <a:ext uri="{FF2B5EF4-FFF2-40B4-BE49-F238E27FC236}">
                <a16:creationId xmlns:a16="http://schemas.microsoft.com/office/drawing/2014/main" id="{C4B0DBF0-3D6C-AAF1-78FD-B97E6858B9AD}"/>
              </a:ext>
            </a:extLst>
          </p:cNvPr>
          <p:cNvSpPr txBox="1"/>
          <p:nvPr/>
        </p:nvSpPr>
        <p:spPr>
          <a:xfrm>
            <a:off x="1003300" y="1889125"/>
            <a:ext cx="4013200" cy="3539430"/>
          </a:xfrm>
          <a:prstGeom prst="rect">
            <a:avLst/>
          </a:prstGeom>
          <a:noFill/>
        </p:spPr>
        <p:txBody>
          <a:bodyPr wrap="square" rtlCol="0">
            <a:spAutoFit/>
          </a:bodyPr>
          <a:lstStyle/>
          <a:p>
            <a:pPr marL="457200" indent="-457200">
              <a:buFont typeface="Arial" panose="020B0604020202020204" pitchFamily="34" charset="0"/>
              <a:buChar char="•"/>
            </a:pPr>
            <a:r>
              <a:rPr lang="en-US" sz="2800" dirty="0"/>
              <a:t>Hello World</a:t>
            </a:r>
          </a:p>
          <a:p>
            <a:pPr marL="457200" indent="-457200">
              <a:buFont typeface="Arial" panose="020B0604020202020204" pitchFamily="34" charset="0"/>
              <a:buChar char="•"/>
            </a:pPr>
            <a:r>
              <a:rPr lang="en-US" sz="2800" dirty="0"/>
              <a:t>Vertical Slice / Demo</a:t>
            </a:r>
          </a:p>
          <a:p>
            <a:pPr marL="457200" indent="-457200">
              <a:buFont typeface="Arial" panose="020B0604020202020204" pitchFamily="34" charset="0"/>
              <a:buChar char="•"/>
            </a:pPr>
            <a:r>
              <a:rPr lang="en-US" sz="2800" dirty="0" err="1"/>
              <a:t>Mvp</a:t>
            </a:r>
            <a:r>
              <a:rPr lang="en-US" sz="2800" dirty="0"/>
              <a:t> </a:t>
            </a:r>
          </a:p>
          <a:p>
            <a:pPr marL="457200" indent="-457200">
              <a:buFont typeface="Arial" panose="020B0604020202020204" pitchFamily="34" charset="0"/>
              <a:buChar char="•"/>
            </a:pPr>
            <a:r>
              <a:rPr lang="en-US" sz="2800" dirty="0"/>
              <a:t>And beyond…..</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endParaRPr lang="en-US" sz="2800" dirty="0"/>
          </a:p>
          <a:p>
            <a:pPr marL="342900" indent="-342900">
              <a:buAutoNum type="arabicParenR"/>
            </a:pPr>
            <a:endParaRPr lang="en-US" sz="2800" dirty="0"/>
          </a:p>
          <a:p>
            <a:pPr marL="342900" indent="-342900">
              <a:buAutoNum type="arabicParenR"/>
            </a:pPr>
            <a:endParaRPr lang="en-BE" sz="2800" dirty="0"/>
          </a:p>
        </p:txBody>
      </p:sp>
    </p:spTree>
    <p:extLst>
      <p:ext uri="{BB962C8B-B14F-4D97-AF65-F5344CB8AC3E}">
        <p14:creationId xmlns:p14="http://schemas.microsoft.com/office/powerpoint/2010/main" val="15592945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A0B69-8BF5-F147-3F43-3E5D2CB5E422}"/>
              </a:ext>
            </a:extLst>
          </p:cNvPr>
          <p:cNvSpPr>
            <a:spLocks noGrp="1"/>
          </p:cNvSpPr>
          <p:nvPr>
            <p:ph type="title"/>
          </p:nvPr>
        </p:nvSpPr>
        <p:spPr/>
        <p:txBody>
          <a:bodyPr/>
          <a:lstStyle/>
          <a:p>
            <a:r>
              <a:rPr lang="en-US" dirty="0"/>
              <a:t>Hello world!</a:t>
            </a:r>
            <a:endParaRPr lang="en-BE" dirty="0"/>
          </a:p>
        </p:txBody>
      </p:sp>
      <p:sp>
        <p:nvSpPr>
          <p:cNvPr id="3" name="Content Placeholder 2">
            <a:extLst>
              <a:ext uri="{FF2B5EF4-FFF2-40B4-BE49-F238E27FC236}">
                <a16:creationId xmlns:a16="http://schemas.microsoft.com/office/drawing/2014/main" id="{960E7E7F-5151-C6D7-7FEA-7BE96E6ED8CC}"/>
              </a:ext>
            </a:extLst>
          </p:cNvPr>
          <p:cNvSpPr>
            <a:spLocks noGrp="1"/>
          </p:cNvSpPr>
          <p:nvPr>
            <p:ph idx="1"/>
          </p:nvPr>
        </p:nvSpPr>
        <p:spPr/>
        <p:txBody>
          <a:bodyPr/>
          <a:lstStyle/>
          <a:p>
            <a:r>
              <a:rPr lang="en-US" dirty="0"/>
              <a:t>Have a single unique string shown on your device</a:t>
            </a:r>
          </a:p>
          <a:p>
            <a:endParaRPr lang="en-US" dirty="0"/>
          </a:p>
          <a:p>
            <a:r>
              <a:rPr lang="en-US" dirty="0"/>
              <a:t>Question : why is this useful?</a:t>
            </a:r>
          </a:p>
        </p:txBody>
      </p:sp>
    </p:spTree>
    <p:extLst>
      <p:ext uri="{BB962C8B-B14F-4D97-AF65-F5344CB8AC3E}">
        <p14:creationId xmlns:p14="http://schemas.microsoft.com/office/powerpoint/2010/main" val="6656026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69D18-BCC5-034F-9F79-107B23951528}"/>
              </a:ext>
            </a:extLst>
          </p:cNvPr>
          <p:cNvSpPr>
            <a:spLocks noGrp="1"/>
          </p:cNvSpPr>
          <p:nvPr>
            <p:ph type="title"/>
          </p:nvPr>
        </p:nvSpPr>
        <p:spPr/>
        <p:txBody>
          <a:bodyPr/>
          <a:lstStyle/>
          <a:p>
            <a:r>
              <a:rPr lang="en-US" dirty="0"/>
              <a:t>Hello world!</a:t>
            </a:r>
            <a:endParaRPr lang="en-BE" dirty="0"/>
          </a:p>
        </p:txBody>
      </p:sp>
      <p:sp>
        <p:nvSpPr>
          <p:cNvPr id="3" name="Content Placeholder 2">
            <a:extLst>
              <a:ext uri="{FF2B5EF4-FFF2-40B4-BE49-F238E27FC236}">
                <a16:creationId xmlns:a16="http://schemas.microsoft.com/office/drawing/2014/main" id="{370B4414-42B2-5B33-B387-3370369495CD}"/>
              </a:ext>
            </a:extLst>
          </p:cNvPr>
          <p:cNvSpPr>
            <a:spLocks noGrp="1"/>
          </p:cNvSpPr>
          <p:nvPr>
            <p:ph idx="1"/>
          </p:nvPr>
        </p:nvSpPr>
        <p:spPr/>
        <p:txBody>
          <a:bodyPr/>
          <a:lstStyle/>
          <a:p>
            <a:r>
              <a:rPr lang="en-US" dirty="0"/>
              <a:t>Framework is installed correctly</a:t>
            </a:r>
          </a:p>
          <a:p>
            <a:r>
              <a:rPr lang="en-US" dirty="0"/>
              <a:t>Can make a string “hello world” visible</a:t>
            </a:r>
          </a:p>
          <a:p>
            <a:r>
              <a:rPr lang="en-US" dirty="0"/>
              <a:t>Can connect to my device</a:t>
            </a:r>
          </a:p>
          <a:p>
            <a:r>
              <a:rPr lang="en-US" dirty="0"/>
              <a:t>Can upload code on my device</a:t>
            </a:r>
          </a:p>
          <a:p>
            <a:r>
              <a:rPr lang="en-US" dirty="0"/>
              <a:t>Can run code on my device</a:t>
            </a:r>
          </a:p>
          <a:p>
            <a:r>
              <a:rPr lang="en-US" dirty="0"/>
              <a:t>Group work: we can all run this “hello world”</a:t>
            </a:r>
            <a:endParaRPr lang="en-BE" dirty="0"/>
          </a:p>
        </p:txBody>
      </p:sp>
    </p:spTree>
    <p:extLst>
      <p:ext uri="{BB962C8B-B14F-4D97-AF65-F5344CB8AC3E}">
        <p14:creationId xmlns:p14="http://schemas.microsoft.com/office/powerpoint/2010/main" val="6231156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CD707-065E-E9B0-962E-BDD0463BFC00}"/>
              </a:ext>
            </a:extLst>
          </p:cNvPr>
          <p:cNvSpPr>
            <a:spLocks noGrp="1"/>
          </p:cNvSpPr>
          <p:nvPr>
            <p:ph type="title"/>
          </p:nvPr>
        </p:nvSpPr>
        <p:spPr/>
        <p:txBody>
          <a:bodyPr/>
          <a:lstStyle/>
          <a:p>
            <a:r>
              <a:rPr lang="en-US" dirty="0"/>
              <a:t>Vertical slice / demo</a:t>
            </a:r>
            <a:endParaRPr lang="en-BE" dirty="0"/>
          </a:p>
        </p:txBody>
      </p:sp>
      <p:sp>
        <p:nvSpPr>
          <p:cNvPr id="3" name="Content Placeholder 2">
            <a:extLst>
              <a:ext uri="{FF2B5EF4-FFF2-40B4-BE49-F238E27FC236}">
                <a16:creationId xmlns:a16="http://schemas.microsoft.com/office/drawing/2014/main" id="{603C632B-B85B-62DD-DB06-F69D9858FDFF}"/>
              </a:ext>
            </a:extLst>
          </p:cNvPr>
          <p:cNvSpPr>
            <a:spLocks noGrp="1"/>
          </p:cNvSpPr>
          <p:nvPr>
            <p:ph idx="1"/>
          </p:nvPr>
        </p:nvSpPr>
        <p:spPr/>
        <p:txBody>
          <a:bodyPr/>
          <a:lstStyle/>
          <a:p>
            <a:r>
              <a:rPr lang="en-US" dirty="0"/>
              <a:t>The smallest thing that’s usable for feedback</a:t>
            </a:r>
          </a:p>
          <a:p>
            <a:r>
              <a:rPr lang="en-US" dirty="0"/>
              <a:t>Hardcode data</a:t>
            </a:r>
          </a:p>
          <a:p>
            <a:r>
              <a:rPr lang="en-US" dirty="0"/>
              <a:t>Rough UI</a:t>
            </a:r>
          </a:p>
          <a:p>
            <a:r>
              <a:rPr lang="en-US" dirty="0"/>
              <a:t>No serialization / deserialization</a:t>
            </a:r>
            <a:endParaRPr lang="en-BE" dirty="0"/>
          </a:p>
        </p:txBody>
      </p:sp>
    </p:spTree>
    <p:extLst>
      <p:ext uri="{BB962C8B-B14F-4D97-AF65-F5344CB8AC3E}">
        <p14:creationId xmlns:p14="http://schemas.microsoft.com/office/powerpoint/2010/main" val="2033791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F45EE-DB81-B555-CFAB-6C2DD0591B28}"/>
              </a:ext>
            </a:extLst>
          </p:cNvPr>
          <p:cNvSpPr>
            <a:spLocks noGrp="1"/>
          </p:cNvSpPr>
          <p:nvPr>
            <p:ph type="title"/>
          </p:nvPr>
        </p:nvSpPr>
        <p:spPr/>
        <p:txBody>
          <a:bodyPr/>
          <a:lstStyle/>
          <a:p>
            <a:r>
              <a:rPr lang="en-US" dirty="0"/>
              <a:t>This class</a:t>
            </a:r>
            <a:endParaRPr lang="en-BE" dirty="0"/>
          </a:p>
        </p:txBody>
      </p:sp>
      <p:sp>
        <p:nvSpPr>
          <p:cNvPr id="3" name="Content Placeholder 2">
            <a:extLst>
              <a:ext uri="{FF2B5EF4-FFF2-40B4-BE49-F238E27FC236}">
                <a16:creationId xmlns:a16="http://schemas.microsoft.com/office/drawing/2014/main" id="{1F547C97-6546-3078-0477-1EEBF1E0F62C}"/>
              </a:ext>
            </a:extLst>
          </p:cNvPr>
          <p:cNvSpPr>
            <a:spLocks noGrp="1"/>
          </p:cNvSpPr>
          <p:nvPr>
            <p:ph idx="1"/>
          </p:nvPr>
        </p:nvSpPr>
        <p:spPr/>
        <p:txBody>
          <a:bodyPr/>
          <a:lstStyle/>
          <a:p>
            <a:r>
              <a:rPr lang="en-US" dirty="0"/>
              <a:t>Clarification about evaluation (again)</a:t>
            </a:r>
          </a:p>
          <a:p>
            <a:r>
              <a:rPr lang="en-US" dirty="0"/>
              <a:t>Clarification about the pitch (again, with some common pitfalls)</a:t>
            </a:r>
          </a:p>
          <a:p>
            <a:r>
              <a:rPr lang="en-US" dirty="0"/>
              <a:t>Look at working on device / emulator / developing locally</a:t>
            </a:r>
          </a:p>
          <a:p>
            <a:r>
              <a:rPr lang="en-US" dirty="0"/>
              <a:t>Look at development sequence : “Hello World” / Vertical slice / Demo / MVP</a:t>
            </a:r>
          </a:p>
        </p:txBody>
      </p:sp>
    </p:spTree>
    <p:extLst>
      <p:ext uri="{BB962C8B-B14F-4D97-AF65-F5344CB8AC3E}">
        <p14:creationId xmlns:p14="http://schemas.microsoft.com/office/powerpoint/2010/main" val="719169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DCC97-880C-F9B9-C433-A88A801138C6}"/>
              </a:ext>
            </a:extLst>
          </p:cNvPr>
          <p:cNvSpPr>
            <a:spLocks noGrp="1"/>
          </p:cNvSpPr>
          <p:nvPr>
            <p:ph type="title"/>
          </p:nvPr>
        </p:nvSpPr>
        <p:spPr/>
        <p:txBody>
          <a:bodyPr/>
          <a:lstStyle/>
          <a:p>
            <a:r>
              <a:rPr lang="en-US" dirty="0"/>
              <a:t>Vertical Slice for </a:t>
            </a:r>
            <a:r>
              <a:rPr lang="en-US" dirty="0" err="1"/>
              <a:t>Internder</a:t>
            </a:r>
            <a:endParaRPr lang="en-BE" dirty="0"/>
          </a:p>
        </p:txBody>
      </p:sp>
      <p:sp>
        <p:nvSpPr>
          <p:cNvPr id="3" name="Content Placeholder 2">
            <a:extLst>
              <a:ext uri="{FF2B5EF4-FFF2-40B4-BE49-F238E27FC236}">
                <a16:creationId xmlns:a16="http://schemas.microsoft.com/office/drawing/2014/main" id="{C1353737-DE2D-AC63-2C54-C9DC814CF076}"/>
              </a:ext>
            </a:extLst>
          </p:cNvPr>
          <p:cNvSpPr>
            <a:spLocks noGrp="1"/>
          </p:cNvSpPr>
          <p:nvPr>
            <p:ph idx="1"/>
          </p:nvPr>
        </p:nvSpPr>
        <p:spPr/>
        <p:txBody>
          <a:bodyPr/>
          <a:lstStyle/>
          <a:p>
            <a:r>
              <a:rPr lang="en-US" dirty="0"/>
              <a:t>3 Internships are hardcoded</a:t>
            </a:r>
          </a:p>
          <a:p>
            <a:r>
              <a:rPr lang="en-US" dirty="0"/>
              <a:t>No swiping, just a red button and a green button</a:t>
            </a:r>
          </a:p>
          <a:p>
            <a:r>
              <a:rPr lang="en-US" dirty="0"/>
              <a:t>No pictures, just descriptions</a:t>
            </a:r>
          </a:p>
          <a:p>
            <a:endParaRPr lang="en-US" dirty="0"/>
          </a:p>
          <a:p>
            <a:endParaRPr lang="en-US" dirty="0"/>
          </a:p>
          <a:p>
            <a:r>
              <a:rPr lang="en-US" dirty="0"/>
              <a:t>Why is this useful?</a:t>
            </a:r>
          </a:p>
          <a:p>
            <a:endParaRPr lang="en-BE" dirty="0"/>
          </a:p>
        </p:txBody>
      </p:sp>
    </p:spTree>
    <p:extLst>
      <p:ext uri="{BB962C8B-B14F-4D97-AF65-F5344CB8AC3E}">
        <p14:creationId xmlns:p14="http://schemas.microsoft.com/office/powerpoint/2010/main" val="7560024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698E4-1F7F-D6DB-1C5C-050E6F2D6D8F}"/>
              </a:ext>
            </a:extLst>
          </p:cNvPr>
          <p:cNvSpPr>
            <a:spLocks noGrp="1"/>
          </p:cNvSpPr>
          <p:nvPr>
            <p:ph type="title"/>
          </p:nvPr>
        </p:nvSpPr>
        <p:spPr/>
        <p:txBody>
          <a:bodyPr/>
          <a:lstStyle/>
          <a:p>
            <a:r>
              <a:rPr lang="en-US" dirty="0"/>
              <a:t>Vertical Slice</a:t>
            </a:r>
            <a:endParaRPr lang="en-BE" dirty="0"/>
          </a:p>
        </p:txBody>
      </p:sp>
      <p:sp>
        <p:nvSpPr>
          <p:cNvPr id="3" name="Content Placeholder 2">
            <a:extLst>
              <a:ext uri="{FF2B5EF4-FFF2-40B4-BE49-F238E27FC236}">
                <a16:creationId xmlns:a16="http://schemas.microsoft.com/office/drawing/2014/main" id="{38DB7BBA-7B06-DE0E-1F94-1D1E123C086D}"/>
              </a:ext>
            </a:extLst>
          </p:cNvPr>
          <p:cNvSpPr>
            <a:spLocks noGrp="1"/>
          </p:cNvSpPr>
          <p:nvPr>
            <p:ph idx="1"/>
          </p:nvPr>
        </p:nvSpPr>
        <p:spPr/>
        <p:txBody>
          <a:bodyPr/>
          <a:lstStyle/>
          <a:p>
            <a:r>
              <a:rPr lang="en-US" dirty="0"/>
              <a:t>Improvements are visible : motivation</a:t>
            </a:r>
          </a:p>
          <a:p>
            <a:r>
              <a:rPr lang="en-US" dirty="0"/>
              <a:t>Feedback can be gathered quicker</a:t>
            </a:r>
          </a:p>
          <a:p>
            <a:r>
              <a:rPr lang="en-US" dirty="0"/>
              <a:t>In group, easier to talk about something that exists</a:t>
            </a:r>
            <a:endParaRPr lang="en-BE" dirty="0"/>
          </a:p>
        </p:txBody>
      </p:sp>
    </p:spTree>
    <p:extLst>
      <p:ext uri="{BB962C8B-B14F-4D97-AF65-F5344CB8AC3E}">
        <p14:creationId xmlns:p14="http://schemas.microsoft.com/office/powerpoint/2010/main" val="3157164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95246-AF1C-CE80-55C0-A5799AB1EB6D}"/>
              </a:ext>
            </a:extLst>
          </p:cNvPr>
          <p:cNvSpPr>
            <a:spLocks noGrp="1"/>
          </p:cNvSpPr>
          <p:nvPr>
            <p:ph type="title"/>
          </p:nvPr>
        </p:nvSpPr>
        <p:spPr/>
        <p:txBody>
          <a:bodyPr/>
          <a:lstStyle/>
          <a:p>
            <a:r>
              <a:rPr lang="en-US" dirty="0" err="1"/>
              <a:t>Mvp</a:t>
            </a:r>
            <a:r>
              <a:rPr lang="en-US" dirty="0"/>
              <a:t> </a:t>
            </a:r>
            <a:endParaRPr lang="en-BE" dirty="0"/>
          </a:p>
        </p:txBody>
      </p:sp>
      <p:sp>
        <p:nvSpPr>
          <p:cNvPr id="3" name="Content Placeholder 2">
            <a:extLst>
              <a:ext uri="{FF2B5EF4-FFF2-40B4-BE49-F238E27FC236}">
                <a16:creationId xmlns:a16="http://schemas.microsoft.com/office/drawing/2014/main" id="{73FDC233-1D73-100B-0D2F-D9AEF803B116}"/>
              </a:ext>
            </a:extLst>
          </p:cNvPr>
          <p:cNvSpPr>
            <a:spLocks noGrp="1"/>
          </p:cNvSpPr>
          <p:nvPr>
            <p:ph idx="1"/>
          </p:nvPr>
        </p:nvSpPr>
        <p:spPr/>
        <p:txBody>
          <a:bodyPr/>
          <a:lstStyle/>
          <a:p>
            <a:r>
              <a:rPr lang="en-US" dirty="0"/>
              <a:t>Everything that comes between the vertical slice and all the need to haves.</a:t>
            </a:r>
          </a:p>
          <a:p>
            <a:r>
              <a:rPr lang="en-US" dirty="0"/>
              <a:t>Make sure you’re going to have an app, before spending time on optional features.</a:t>
            </a:r>
            <a:endParaRPr lang="en-BE" dirty="0"/>
          </a:p>
        </p:txBody>
      </p:sp>
    </p:spTree>
    <p:extLst>
      <p:ext uri="{BB962C8B-B14F-4D97-AF65-F5344CB8AC3E}">
        <p14:creationId xmlns:p14="http://schemas.microsoft.com/office/powerpoint/2010/main" val="8724970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420F3-63DF-5599-073B-E0DA0D1DD7DD}"/>
              </a:ext>
            </a:extLst>
          </p:cNvPr>
          <p:cNvSpPr>
            <a:spLocks noGrp="1"/>
          </p:cNvSpPr>
          <p:nvPr>
            <p:ph type="title"/>
          </p:nvPr>
        </p:nvSpPr>
        <p:spPr/>
        <p:txBody>
          <a:bodyPr/>
          <a:lstStyle/>
          <a:p>
            <a:r>
              <a:rPr lang="en-US" dirty="0"/>
              <a:t>Local development is simple</a:t>
            </a:r>
            <a:endParaRPr lang="en-BE" dirty="0"/>
          </a:p>
        </p:txBody>
      </p:sp>
      <p:sp>
        <p:nvSpPr>
          <p:cNvPr id="3" name="Content Placeholder 2">
            <a:extLst>
              <a:ext uri="{FF2B5EF4-FFF2-40B4-BE49-F238E27FC236}">
                <a16:creationId xmlns:a16="http://schemas.microsoft.com/office/drawing/2014/main" id="{076DD8C9-87DF-9E76-B095-A749E381D33F}"/>
              </a:ext>
            </a:extLst>
          </p:cNvPr>
          <p:cNvSpPr>
            <a:spLocks noGrp="1"/>
          </p:cNvSpPr>
          <p:nvPr>
            <p:ph idx="1"/>
          </p:nvPr>
        </p:nvSpPr>
        <p:spPr>
          <a:xfrm>
            <a:off x="838200" y="1825625"/>
            <a:ext cx="5438775" cy="4351338"/>
          </a:xfrm>
        </p:spPr>
        <p:txBody>
          <a:bodyPr/>
          <a:lstStyle/>
          <a:p>
            <a:r>
              <a:rPr lang="en-US" dirty="0"/>
              <a:t>Run code on the same machine you develop on</a:t>
            </a:r>
          </a:p>
          <a:p>
            <a:r>
              <a:rPr lang="en-US" dirty="0"/>
              <a:t>Debug on the same machine you develop on</a:t>
            </a:r>
          </a:p>
          <a:p>
            <a:endParaRPr lang="en-US" dirty="0"/>
          </a:p>
          <a:p>
            <a:r>
              <a:rPr lang="en-US" dirty="0"/>
              <a:t>Some challenges when deploying code (“works on my machine”)</a:t>
            </a:r>
          </a:p>
        </p:txBody>
      </p:sp>
      <p:pic>
        <p:nvPicPr>
          <p:cNvPr id="5" name="Picture 4" descr="A person using a computer&#10;&#10;Description automatically generated">
            <a:extLst>
              <a:ext uri="{FF2B5EF4-FFF2-40B4-BE49-F238E27FC236}">
                <a16:creationId xmlns:a16="http://schemas.microsoft.com/office/drawing/2014/main" id="{3494AF3D-4614-0AA8-2640-8F6981FE26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8179" y="1825626"/>
            <a:ext cx="5252846" cy="3956050"/>
          </a:xfrm>
          <a:prstGeom prst="rect">
            <a:avLst/>
          </a:prstGeom>
        </p:spPr>
      </p:pic>
    </p:spTree>
    <p:extLst>
      <p:ext uri="{BB962C8B-B14F-4D97-AF65-F5344CB8AC3E}">
        <p14:creationId xmlns:p14="http://schemas.microsoft.com/office/powerpoint/2010/main" val="33756454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80AF1-7030-D430-2B7B-EAC94EC2447C}"/>
              </a:ext>
            </a:extLst>
          </p:cNvPr>
          <p:cNvSpPr>
            <a:spLocks noGrp="1"/>
          </p:cNvSpPr>
          <p:nvPr>
            <p:ph type="title"/>
          </p:nvPr>
        </p:nvSpPr>
        <p:spPr/>
        <p:txBody>
          <a:bodyPr/>
          <a:lstStyle/>
          <a:p>
            <a:r>
              <a:rPr lang="en-US" dirty="0"/>
              <a:t>Mobile development is annoying</a:t>
            </a:r>
            <a:endParaRPr lang="en-BE" dirty="0"/>
          </a:p>
        </p:txBody>
      </p:sp>
      <p:pic>
        <p:nvPicPr>
          <p:cNvPr id="6" name="Content Placeholder 5" descr="A screen shot of a cell phone&#10;&#10;Description automatically generated">
            <a:extLst>
              <a:ext uri="{FF2B5EF4-FFF2-40B4-BE49-F238E27FC236}">
                <a16:creationId xmlns:a16="http://schemas.microsoft.com/office/drawing/2014/main" id="{6F37CDEB-A440-9722-AFB2-4C9C9455BE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201670" y="1468437"/>
            <a:ext cx="2152130" cy="4351338"/>
          </a:xfrm>
        </p:spPr>
      </p:pic>
      <p:pic>
        <p:nvPicPr>
          <p:cNvPr id="4" name="Picture 3" descr="A person using a computer&#10;&#10;Description automatically generated">
            <a:extLst>
              <a:ext uri="{FF2B5EF4-FFF2-40B4-BE49-F238E27FC236}">
                <a16:creationId xmlns:a16="http://schemas.microsoft.com/office/drawing/2014/main" id="{5DC7C025-B846-1824-FFC1-A8B432E3EC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565" y="1825625"/>
            <a:ext cx="5303435" cy="3994150"/>
          </a:xfrm>
          <a:prstGeom prst="rect">
            <a:avLst/>
          </a:prstGeom>
        </p:spPr>
      </p:pic>
      <p:cxnSp>
        <p:nvCxnSpPr>
          <p:cNvPr id="8" name="Straight Arrow Connector 7">
            <a:extLst>
              <a:ext uri="{FF2B5EF4-FFF2-40B4-BE49-F238E27FC236}">
                <a16:creationId xmlns:a16="http://schemas.microsoft.com/office/drawing/2014/main" id="{CE85011C-0B8B-1013-CC00-CE14B2095CED}"/>
              </a:ext>
            </a:extLst>
          </p:cNvPr>
          <p:cNvCxnSpPr/>
          <p:nvPr/>
        </p:nvCxnSpPr>
        <p:spPr>
          <a:xfrm>
            <a:off x="6165850" y="2457450"/>
            <a:ext cx="27305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BCEFE43B-6555-3792-2D19-4A9196598B85}"/>
              </a:ext>
            </a:extLst>
          </p:cNvPr>
          <p:cNvCxnSpPr/>
          <p:nvPr/>
        </p:nvCxnSpPr>
        <p:spPr>
          <a:xfrm flipH="1">
            <a:off x="6261100" y="4622800"/>
            <a:ext cx="26352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C045A40E-6C16-A5B1-DF8B-C49D8A94FD66}"/>
              </a:ext>
            </a:extLst>
          </p:cNvPr>
          <p:cNvSpPr txBox="1"/>
          <p:nvPr/>
        </p:nvSpPr>
        <p:spPr>
          <a:xfrm>
            <a:off x="6683395" y="2088118"/>
            <a:ext cx="1245021" cy="369332"/>
          </a:xfrm>
          <a:prstGeom prst="rect">
            <a:avLst/>
          </a:prstGeom>
          <a:noFill/>
        </p:spPr>
        <p:txBody>
          <a:bodyPr wrap="none" rtlCol="0">
            <a:spAutoFit/>
          </a:bodyPr>
          <a:lstStyle/>
          <a:p>
            <a:r>
              <a:rPr lang="en-US" dirty="0"/>
              <a:t>Application</a:t>
            </a:r>
            <a:endParaRPr lang="en-BE" dirty="0"/>
          </a:p>
        </p:txBody>
      </p:sp>
      <p:sp>
        <p:nvSpPr>
          <p:cNvPr id="14" name="TextBox 13">
            <a:extLst>
              <a:ext uri="{FF2B5EF4-FFF2-40B4-BE49-F238E27FC236}">
                <a16:creationId xmlns:a16="http://schemas.microsoft.com/office/drawing/2014/main" id="{9D493A07-70B8-C29E-5D98-952298C52BC9}"/>
              </a:ext>
            </a:extLst>
          </p:cNvPr>
          <p:cNvSpPr txBox="1"/>
          <p:nvPr/>
        </p:nvSpPr>
        <p:spPr>
          <a:xfrm>
            <a:off x="6927409" y="4208503"/>
            <a:ext cx="1207382" cy="369332"/>
          </a:xfrm>
          <a:prstGeom prst="rect">
            <a:avLst/>
          </a:prstGeom>
          <a:noFill/>
        </p:spPr>
        <p:txBody>
          <a:bodyPr wrap="none" rtlCol="0">
            <a:spAutoFit/>
          </a:bodyPr>
          <a:lstStyle/>
          <a:p>
            <a:r>
              <a:rPr lang="en-US" dirty="0"/>
              <a:t>Log output</a:t>
            </a:r>
            <a:endParaRPr lang="en-BE" dirty="0"/>
          </a:p>
        </p:txBody>
      </p:sp>
      <p:sp>
        <p:nvSpPr>
          <p:cNvPr id="15" name="TextBox 14">
            <a:extLst>
              <a:ext uri="{FF2B5EF4-FFF2-40B4-BE49-F238E27FC236}">
                <a16:creationId xmlns:a16="http://schemas.microsoft.com/office/drawing/2014/main" id="{4DF5235B-EE09-04D7-5AC0-582F4BFB256C}"/>
              </a:ext>
            </a:extLst>
          </p:cNvPr>
          <p:cNvSpPr txBox="1"/>
          <p:nvPr/>
        </p:nvSpPr>
        <p:spPr>
          <a:xfrm>
            <a:off x="6814745" y="4667766"/>
            <a:ext cx="1489510" cy="369332"/>
          </a:xfrm>
          <a:prstGeom prst="rect">
            <a:avLst/>
          </a:prstGeom>
          <a:noFill/>
        </p:spPr>
        <p:txBody>
          <a:bodyPr wrap="none" rtlCol="0">
            <a:spAutoFit/>
          </a:bodyPr>
          <a:lstStyle/>
          <a:p>
            <a:r>
              <a:rPr lang="en-US" dirty="0"/>
              <a:t>Debug output</a:t>
            </a:r>
            <a:endParaRPr lang="en-BE" dirty="0"/>
          </a:p>
        </p:txBody>
      </p:sp>
      <p:sp>
        <p:nvSpPr>
          <p:cNvPr id="16" name="TextBox 15">
            <a:extLst>
              <a:ext uri="{FF2B5EF4-FFF2-40B4-BE49-F238E27FC236}">
                <a16:creationId xmlns:a16="http://schemas.microsoft.com/office/drawing/2014/main" id="{DDB3FA8C-6A64-412B-2BB3-89957DB1C15C}"/>
              </a:ext>
            </a:extLst>
          </p:cNvPr>
          <p:cNvSpPr txBox="1"/>
          <p:nvPr/>
        </p:nvSpPr>
        <p:spPr>
          <a:xfrm>
            <a:off x="6638830" y="2532063"/>
            <a:ext cx="1352934" cy="369332"/>
          </a:xfrm>
          <a:prstGeom prst="rect">
            <a:avLst/>
          </a:prstGeom>
          <a:noFill/>
        </p:spPr>
        <p:txBody>
          <a:bodyPr wrap="none" rtlCol="0">
            <a:spAutoFit/>
          </a:bodyPr>
          <a:lstStyle/>
          <a:p>
            <a:r>
              <a:rPr lang="en-US" dirty="0"/>
              <a:t>Break points</a:t>
            </a:r>
            <a:endParaRPr lang="en-BE" dirty="0"/>
          </a:p>
        </p:txBody>
      </p:sp>
    </p:spTree>
    <p:extLst>
      <p:ext uri="{BB962C8B-B14F-4D97-AF65-F5344CB8AC3E}">
        <p14:creationId xmlns:p14="http://schemas.microsoft.com/office/powerpoint/2010/main" val="41023089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80AF1-7030-D430-2B7B-EAC94EC2447C}"/>
              </a:ext>
            </a:extLst>
          </p:cNvPr>
          <p:cNvSpPr>
            <a:spLocks noGrp="1"/>
          </p:cNvSpPr>
          <p:nvPr>
            <p:ph type="title"/>
          </p:nvPr>
        </p:nvSpPr>
        <p:spPr/>
        <p:txBody>
          <a:bodyPr/>
          <a:lstStyle/>
          <a:p>
            <a:r>
              <a:rPr lang="en-US" strike="sngStrike" dirty="0"/>
              <a:t>Mobile</a:t>
            </a:r>
            <a:r>
              <a:rPr lang="en-US" dirty="0"/>
              <a:t> remote development is annoying</a:t>
            </a:r>
            <a:endParaRPr lang="en-BE" dirty="0"/>
          </a:p>
        </p:txBody>
      </p:sp>
      <p:pic>
        <p:nvPicPr>
          <p:cNvPr id="6" name="Content Placeholder 5" descr="A screen shot of a cell phone&#10;&#10;Description automatically generated">
            <a:extLst>
              <a:ext uri="{FF2B5EF4-FFF2-40B4-BE49-F238E27FC236}">
                <a16:creationId xmlns:a16="http://schemas.microsoft.com/office/drawing/2014/main" id="{6F37CDEB-A440-9722-AFB2-4C9C9455BE9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201670" y="1468437"/>
            <a:ext cx="812643" cy="1643063"/>
          </a:xfrm>
        </p:spPr>
      </p:pic>
      <p:pic>
        <p:nvPicPr>
          <p:cNvPr id="4" name="Picture 3" descr="A person using a computer&#10;&#10;Description automatically generated">
            <a:extLst>
              <a:ext uri="{FF2B5EF4-FFF2-40B4-BE49-F238E27FC236}">
                <a16:creationId xmlns:a16="http://schemas.microsoft.com/office/drawing/2014/main" id="{5DC7C025-B846-1824-FFC1-A8B432E3EC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565" y="1825625"/>
            <a:ext cx="5303435" cy="3994150"/>
          </a:xfrm>
          <a:prstGeom prst="rect">
            <a:avLst/>
          </a:prstGeom>
        </p:spPr>
      </p:pic>
      <p:cxnSp>
        <p:nvCxnSpPr>
          <p:cNvPr id="8" name="Straight Arrow Connector 7">
            <a:extLst>
              <a:ext uri="{FF2B5EF4-FFF2-40B4-BE49-F238E27FC236}">
                <a16:creationId xmlns:a16="http://schemas.microsoft.com/office/drawing/2014/main" id="{CE85011C-0B8B-1013-CC00-CE14B2095CED}"/>
              </a:ext>
            </a:extLst>
          </p:cNvPr>
          <p:cNvCxnSpPr/>
          <p:nvPr/>
        </p:nvCxnSpPr>
        <p:spPr>
          <a:xfrm>
            <a:off x="6165850" y="2457450"/>
            <a:ext cx="27305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BCEFE43B-6555-3792-2D19-4A9196598B85}"/>
              </a:ext>
            </a:extLst>
          </p:cNvPr>
          <p:cNvCxnSpPr/>
          <p:nvPr/>
        </p:nvCxnSpPr>
        <p:spPr>
          <a:xfrm flipH="1">
            <a:off x="6261100" y="4622800"/>
            <a:ext cx="26352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C045A40E-6C16-A5B1-DF8B-C49D8A94FD66}"/>
              </a:ext>
            </a:extLst>
          </p:cNvPr>
          <p:cNvSpPr txBox="1"/>
          <p:nvPr/>
        </p:nvSpPr>
        <p:spPr>
          <a:xfrm>
            <a:off x="6683395" y="2088118"/>
            <a:ext cx="1245021" cy="369332"/>
          </a:xfrm>
          <a:prstGeom prst="rect">
            <a:avLst/>
          </a:prstGeom>
          <a:noFill/>
        </p:spPr>
        <p:txBody>
          <a:bodyPr wrap="none" rtlCol="0">
            <a:spAutoFit/>
          </a:bodyPr>
          <a:lstStyle/>
          <a:p>
            <a:r>
              <a:rPr lang="en-US" dirty="0"/>
              <a:t>Application</a:t>
            </a:r>
            <a:endParaRPr lang="en-BE" dirty="0"/>
          </a:p>
        </p:txBody>
      </p:sp>
      <p:sp>
        <p:nvSpPr>
          <p:cNvPr id="14" name="TextBox 13">
            <a:extLst>
              <a:ext uri="{FF2B5EF4-FFF2-40B4-BE49-F238E27FC236}">
                <a16:creationId xmlns:a16="http://schemas.microsoft.com/office/drawing/2014/main" id="{9D493A07-70B8-C29E-5D98-952298C52BC9}"/>
              </a:ext>
            </a:extLst>
          </p:cNvPr>
          <p:cNvSpPr txBox="1"/>
          <p:nvPr/>
        </p:nvSpPr>
        <p:spPr>
          <a:xfrm>
            <a:off x="6927409" y="4208503"/>
            <a:ext cx="1207382" cy="369332"/>
          </a:xfrm>
          <a:prstGeom prst="rect">
            <a:avLst/>
          </a:prstGeom>
          <a:noFill/>
        </p:spPr>
        <p:txBody>
          <a:bodyPr wrap="none" rtlCol="0">
            <a:spAutoFit/>
          </a:bodyPr>
          <a:lstStyle/>
          <a:p>
            <a:r>
              <a:rPr lang="en-US" dirty="0"/>
              <a:t>Log output</a:t>
            </a:r>
            <a:endParaRPr lang="en-BE" dirty="0"/>
          </a:p>
        </p:txBody>
      </p:sp>
      <p:sp>
        <p:nvSpPr>
          <p:cNvPr id="15" name="TextBox 14">
            <a:extLst>
              <a:ext uri="{FF2B5EF4-FFF2-40B4-BE49-F238E27FC236}">
                <a16:creationId xmlns:a16="http://schemas.microsoft.com/office/drawing/2014/main" id="{4DF5235B-EE09-04D7-5AC0-582F4BFB256C}"/>
              </a:ext>
            </a:extLst>
          </p:cNvPr>
          <p:cNvSpPr txBox="1"/>
          <p:nvPr/>
        </p:nvSpPr>
        <p:spPr>
          <a:xfrm>
            <a:off x="6814745" y="4667766"/>
            <a:ext cx="1489510" cy="369332"/>
          </a:xfrm>
          <a:prstGeom prst="rect">
            <a:avLst/>
          </a:prstGeom>
          <a:noFill/>
        </p:spPr>
        <p:txBody>
          <a:bodyPr wrap="none" rtlCol="0">
            <a:spAutoFit/>
          </a:bodyPr>
          <a:lstStyle/>
          <a:p>
            <a:r>
              <a:rPr lang="en-US" dirty="0"/>
              <a:t>Debug output</a:t>
            </a:r>
            <a:endParaRPr lang="en-BE" dirty="0"/>
          </a:p>
        </p:txBody>
      </p:sp>
      <p:sp>
        <p:nvSpPr>
          <p:cNvPr id="16" name="TextBox 15">
            <a:extLst>
              <a:ext uri="{FF2B5EF4-FFF2-40B4-BE49-F238E27FC236}">
                <a16:creationId xmlns:a16="http://schemas.microsoft.com/office/drawing/2014/main" id="{DDB3FA8C-6A64-412B-2BB3-89957DB1C15C}"/>
              </a:ext>
            </a:extLst>
          </p:cNvPr>
          <p:cNvSpPr txBox="1"/>
          <p:nvPr/>
        </p:nvSpPr>
        <p:spPr>
          <a:xfrm>
            <a:off x="6638830" y="2532063"/>
            <a:ext cx="1352934" cy="369332"/>
          </a:xfrm>
          <a:prstGeom prst="rect">
            <a:avLst/>
          </a:prstGeom>
          <a:noFill/>
        </p:spPr>
        <p:txBody>
          <a:bodyPr wrap="none" rtlCol="0">
            <a:spAutoFit/>
          </a:bodyPr>
          <a:lstStyle/>
          <a:p>
            <a:r>
              <a:rPr lang="en-US" dirty="0"/>
              <a:t>Break points</a:t>
            </a:r>
            <a:endParaRPr lang="en-BE" dirty="0"/>
          </a:p>
        </p:txBody>
      </p:sp>
      <p:pic>
        <p:nvPicPr>
          <p:cNvPr id="5" name="Picture 4" descr="A group of computer servers&#10;&#10;Description automatically generated">
            <a:extLst>
              <a:ext uri="{FF2B5EF4-FFF2-40B4-BE49-F238E27FC236}">
                <a16:creationId xmlns:a16="http://schemas.microsoft.com/office/drawing/2014/main" id="{1A0831E2-902D-2D24-F81E-41098D9C15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1637" y="1420297"/>
            <a:ext cx="1781769" cy="938213"/>
          </a:xfrm>
          <a:prstGeom prst="rect">
            <a:avLst/>
          </a:prstGeom>
        </p:spPr>
      </p:pic>
      <p:pic>
        <p:nvPicPr>
          <p:cNvPr id="2050" name="Picture 2" descr="Spec Analysis: Steam Deck - can it really handle triple-A PC gaming? |  Eurogamer.net">
            <a:hlinkClick r:id="rId5"/>
            <a:extLst>
              <a:ext uri="{FF2B5EF4-FFF2-40B4-BE49-F238E27FC236}">
                <a16:creationId xmlns:a16="http://schemas.microsoft.com/office/drawing/2014/main" id="{80DF09BF-7A0C-FCE6-4C18-770B0CD461B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92021" y="3119946"/>
            <a:ext cx="2260159" cy="127322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Tesla Model 3 &amp; Y MSX-Pro Driver View Dash &amp; LCD Display (Smart Instru - T  Sportline - Tesla Model S, 3, X &amp; Y Accessories">
            <a:hlinkClick r:id="rId7"/>
            <a:extLst>
              <a:ext uri="{FF2B5EF4-FFF2-40B4-BE49-F238E27FC236}">
                <a16:creationId xmlns:a16="http://schemas.microsoft.com/office/drawing/2014/main" id="{D261EC63-7D26-44FA-8425-4979DE1238E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657666" y="4577835"/>
            <a:ext cx="1483538" cy="95030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eta Quest 2 Advanced All-In-One Virtual Reality Headset 128GB Renewed Gray  899-00182-02 - Best Buy">
            <a:hlinkClick r:id="rId9"/>
            <a:extLst>
              <a:ext uri="{FF2B5EF4-FFF2-40B4-BE49-F238E27FC236}">
                <a16:creationId xmlns:a16="http://schemas.microsoft.com/office/drawing/2014/main" id="{2F765573-38D1-8CDB-FF5C-0EA612305261}"/>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023000" y="4580453"/>
            <a:ext cx="139065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297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B6532-3EA9-3DDE-5A4F-BF71A04B3A88}"/>
              </a:ext>
            </a:extLst>
          </p:cNvPr>
          <p:cNvSpPr>
            <a:spLocks noGrp="1"/>
          </p:cNvSpPr>
          <p:nvPr>
            <p:ph type="title"/>
          </p:nvPr>
        </p:nvSpPr>
        <p:spPr/>
        <p:txBody>
          <a:bodyPr/>
          <a:lstStyle/>
          <a:p>
            <a:r>
              <a:rPr lang="en-US" dirty="0"/>
              <a:t>Iteration loop</a:t>
            </a:r>
            <a:endParaRPr lang="en-BE" dirty="0"/>
          </a:p>
        </p:txBody>
      </p:sp>
      <p:sp>
        <p:nvSpPr>
          <p:cNvPr id="3" name="Content Placeholder 2">
            <a:extLst>
              <a:ext uri="{FF2B5EF4-FFF2-40B4-BE49-F238E27FC236}">
                <a16:creationId xmlns:a16="http://schemas.microsoft.com/office/drawing/2014/main" id="{2C7618DA-D676-8441-9C8E-1113DCB4B73A}"/>
              </a:ext>
            </a:extLst>
          </p:cNvPr>
          <p:cNvSpPr>
            <a:spLocks noGrp="1"/>
          </p:cNvSpPr>
          <p:nvPr>
            <p:ph idx="1"/>
          </p:nvPr>
        </p:nvSpPr>
        <p:spPr/>
        <p:txBody>
          <a:bodyPr>
            <a:normAutofit fontScale="85000" lnSpcReduction="20000"/>
          </a:bodyPr>
          <a:lstStyle/>
          <a:p>
            <a:pPr marL="514350" indent="-514350">
              <a:buFont typeface="+mj-lt"/>
              <a:buAutoNum type="arabicPeriod"/>
            </a:pPr>
            <a:r>
              <a:rPr lang="en-US" dirty="0"/>
              <a:t>Modify code</a:t>
            </a:r>
          </a:p>
          <a:p>
            <a:pPr marL="514350" indent="-514350">
              <a:buFont typeface="+mj-lt"/>
              <a:buAutoNum type="arabicPeriod"/>
            </a:pPr>
            <a:r>
              <a:rPr lang="en-US" dirty="0"/>
              <a:t>Compile</a:t>
            </a:r>
          </a:p>
          <a:p>
            <a:pPr marL="514350" indent="-514350">
              <a:buFont typeface="+mj-lt"/>
              <a:buAutoNum type="arabicPeriod"/>
            </a:pPr>
            <a:r>
              <a:rPr lang="en-US" dirty="0"/>
              <a:t>Upload to device</a:t>
            </a:r>
          </a:p>
          <a:p>
            <a:pPr marL="514350" indent="-514350">
              <a:buFont typeface="+mj-lt"/>
              <a:buAutoNum type="arabicPeriod"/>
            </a:pPr>
            <a:r>
              <a:rPr lang="en-US" dirty="0"/>
              <a:t>Run code</a:t>
            </a:r>
          </a:p>
          <a:p>
            <a:pPr marL="514350" indent="-514350">
              <a:buFont typeface="+mj-lt"/>
              <a:buAutoNum type="arabicPeriod"/>
            </a:pPr>
            <a:r>
              <a:rPr lang="en-US" dirty="0"/>
              <a:t>Grab device</a:t>
            </a:r>
          </a:p>
          <a:p>
            <a:pPr marL="514350" indent="-514350">
              <a:buFont typeface="+mj-lt"/>
              <a:buAutoNum type="arabicPeriod"/>
            </a:pPr>
            <a:r>
              <a:rPr lang="en-US" dirty="0"/>
              <a:t>Test Code</a:t>
            </a:r>
          </a:p>
          <a:p>
            <a:pPr marL="514350" indent="-514350">
              <a:buFont typeface="+mj-lt"/>
              <a:buAutoNum type="arabicPeriod"/>
            </a:pPr>
            <a:r>
              <a:rPr lang="en-US" dirty="0"/>
              <a:t>Goto 1</a:t>
            </a:r>
          </a:p>
          <a:p>
            <a:pPr marL="514350" indent="-514350">
              <a:buFont typeface="+mj-lt"/>
              <a:buAutoNum type="arabicPeriod"/>
            </a:pPr>
            <a:endParaRPr lang="en-US" dirty="0"/>
          </a:p>
          <a:p>
            <a:r>
              <a:rPr lang="en-US" dirty="0"/>
              <a:t>We want this as short as possible</a:t>
            </a:r>
          </a:p>
          <a:p>
            <a:r>
              <a:rPr lang="en-US" dirty="0"/>
              <a:t>10 minutes : can test 6 fixes an hour</a:t>
            </a:r>
          </a:p>
          <a:p>
            <a:r>
              <a:rPr lang="en-US" dirty="0"/>
              <a:t>10 seconds : can test 360 fixes an hour</a:t>
            </a:r>
            <a:endParaRPr lang="en-BE" dirty="0"/>
          </a:p>
        </p:txBody>
      </p:sp>
    </p:spTree>
    <p:extLst>
      <p:ext uri="{BB962C8B-B14F-4D97-AF65-F5344CB8AC3E}">
        <p14:creationId xmlns:p14="http://schemas.microsoft.com/office/powerpoint/2010/main" val="3774164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13CA3-72D0-7349-ADF5-2988A10BD074}"/>
              </a:ext>
            </a:extLst>
          </p:cNvPr>
          <p:cNvSpPr>
            <a:spLocks noGrp="1"/>
          </p:cNvSpPr>
          <p:nvPr>
            <p:ph type="title"/>
          </p:nvPr>
        </p:nvSpPr>
        <p:spPr/>
        <p:txBody>
          <a:bodyPr/>
          <a:lstStyle/>
          <a:p>
            <a:r>
              <a:rPr lang="en-US" dirty="0"/>
              <a:t>Can mitigate: run locally </a:t>
            </a:r>
            <a:endParaRPr lang="en-BE" dirty="0"/>
          </a:p>
        </p:txBody>
      </p:sp>
      <p:sp>
        <p:nvSpPr>
          <p:cNvPr id="3" name="Content Placeholder 2">
            <a:extLst>
              <a:ext uri="{FF2B5EF4-FFF2-40B4-BE49-F238E27FC236}">
                <a16:creationId xmlns:a16="http://schemas.microsoft.com/office/drawing/2014/main" id="{7F1D05C7-2F26-6ABA-94A2-FB3E5D57D763}"/>
              </a:ext>
            </a:extLst>
          </p:cNvPr>
          <p:cNvSpPr>
            <a:spLocks noGrp="1"/>
          </p:cNvSpPr>
          <p:nvPr>
            <p:ph idx="1"/>
          </p:nvPr>
        </p:nvSpPr>
        <p:spPr/>
        <p:txBody>
          <a:bodyPr/>
          <a:lstStyle/>
          <a:p>
            <a:r>
              <a:rPr lang="en-US" dirty="0"/>
              <a:t>Run your app on desktop</a:t>
            </a:r>
          </a:p>
          <a:p>
            <a:r>
              <a:rPr lang="en-US" dirty="0"/>
              <a:t>Catches 80% of bugs</a:t>
            </a:r>
          </a:p>
          <a:p>
            <a:r>
              <a:rPr lang="en-US" dirty="0"/>
              <a:t>No uploading</a:t>
            </a:r>
          </a:p>
          <a:p>
            <a:r>
              <a:rPr lang="en-US" dirty="0"/>
              <a:t>No context switch to device</a:t>
            </a:r>
            <a:br>
              <a:rPr lang="en-US" dirty="0"/>
            </a:br>
            <a:br>
              <a:rPr lang="en-US" dirty="0"/>
            </a:br>
            <a:endParaRPr lang="en-BE" dirty="0"/>
          </a:p>
        </p:txBody>
      </p:sp>
      <p:pic>
        <p:nvPicPr>
          <p:cNvPr id="4" name="Picture 3" descr="A person using a computer&#10;&#10;Description automatically generated">
            <a:extLst>
              <a:ext uri="{FF2B5EF4-FFF2-40B4-BE49-F238E27FC236}">
                <a16:creationId xmlns:a16="http://schemas.microsoft.com/office/drawing/2014/main" id="{B7E2CC10-2A76-4E37-FBD6-8CB7981239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1179" y="1768476"/>
            <a:ext cx="5252846" cy="3956050"/>
          </a:xfrm>
          <a:prstGeom prst="rect">
            <a:avLst/>
          </a:prstGeom>
        </p:spPr>
      </p:pic>
      <p:pic>
        <p:nvPicPr>
          <p:cNvPr id="6" name="Picture 5" descr="A screenshot of a person&#10;&#10;Description automatically generated">
            <a:extLst>
              <a:ext uri="{FF2B5EF4-FFF2-40B4-BE49-F238E27FC236}">
                <a16:creationId xmlns:a16="http://schemas.microsoft.com/office/drawing/2014/main" id="{432DEF70-2EFD-0492-D081-B12E49D9B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7870" y="2616994"/>
            <a:ext cx="914230" cy="1624012"/>
          </a:xfrm>
          <a:prstGeom prst="rect">
            <a:avLst/>
          </a:prstGeom>
        </p:spPr>
      </p:pic>
    </p:spTree>
    <p:extLst>
      <p:ext uri="{BB962C8B-B14F-4D97-AF65-F5344CB8AC3E}">
        <p14:creationId xmlns:p14="http://schemas.microsoft.com/office/powerpoint/2010/main" val="35071235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82BCD-122F-16C5-89B7-2AFF130760FB}"/>
              </a:ext>
            </a:extLst>
          </p:cNvPr>
          <p:cNvSpPr>
            <a:spLocks noGrp="1"/>
          </p:cNvSpPr>
          <p:nvPr>
            <p:ph type="title"/>
          </p:nvPr>
        </p:nvSpPr>
        <p:spPr/>
        <p:txBody>
          <a:bodyPr/>
          <a:lstStyle/>
          <a:p>
            <a:r>
              <a:rPr lang="en-US" dirty="0"/>
              <a:t>Can mitigate: run in emulator</a:t>
            </a:r>
            <a:endParaRPr lang="en-BE" dirty="0"/>
          </a:p>
        </p:txBody>
      </p:sp>
      <p:sp>
        <p:nvSpPr>
          <p:cNvPr id="3" name="Content Placeholder 2">
            <a:extLst>
              <a:ext uri="{FF2B5EF4-FFF2-40B4-BE49-F238E27FC236}">
                <a16:creationId xmlns:a16="http://schemas.microsoft.com/office/drawing/2014/main" id="{5740AC3B-6106-DB0D-265F-0DE51EB34A46}"/>
              </a:ext>
            </a:extLst>
          </p:cNvPr>
          <p:cNvSpPr>
            <a:spLocks noGrp="1"/>
          </p:cNvSpPr>
          <p:nvPr>
            <p:ph idx="1"/>
          </p:nvPr>
        </p:nvSpPr>
        <p:spPr/>
        <p:txBody>
          <a:bodyPr/>
          <a:lstStyle/>
          <a:p>
            <a:r>
              <a:rPr lang="en-US" dirty="0"/>
              <a:t>Run your app in an emulator</a:t>
            </a:r>
          </a:p>
          <a:p>
            <a:r>
              <a:rPr lang="en-US" dirty="0"/>
              <a:t>Catches 95% of bugs</a:t>
            </a:r>
          </a:p>
          <a:p>
            <a:r>
              <a:rPr lang="en-US" dirty="0"/>
              <a:t>‘Uploading’ is running from the same</a:t>
            </a:r>
            <a:br>
              <a:rPr lang="en-US" dirty="0"/>
            </a:br>
            <a:r>
              <a:rPr lang="en-US" dirty="0"/>
              <a:t>hard drive</a:t>
            </a:r>
          </a:p>
          <a:p>
            <a:r>
              <a:rPr lang="en-US" dirty="0"/>
              <a:t>Can use mouse, no need to context</a:t>
            </a:r>
            <a:br>
              <a:rPr lang="en-US" dirty="0"/>
            </a:br>
            <a:r>
              <a:rPr lang="en-US" dirty="0"/>
              <a:t>switch</a:t>
            </a:r>
          </a:p>
        </p:txBody>
      </p:sp>
      <p:pic>
        <p:nvPicPr>
          <p:cNvPr id="5" name="Picture 4" descr="A person using a computer&#10;&#10;Description automatically generated">
            <a:extLst>
              <a:ext uri="{FF2B5EF4-FFF2-40B4-BE49-F238E27FC236}">
                <a16:creationId xmlns:a16="http://schemas.microsoft.com/office/drawing/2014/main" id="{05DB3DDB-5ABF-4765-968C-ACE477A575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7532" y="1441450"/>
            <a:ext cx="4637344" cy="3492500"/>
          </a:xfrm>
          <a:prstGeom prst="rect">
            <a:avLst/>
          </a:prstGeom>
        </p:spPr>
      </p:pic>
      <p:pic>
        <p:nvPicPr>
          <p:cNvPr id="7" name="Picture 6" descr="A screen shot of a cell phone&#10;&#10;Description automatically generated">
            <a:extLst>
              <a:ext uri="{FF2B5EF4-FFF2-40B4-BE49-F238E27FC236}">
                <a16:creationId xmlns:a16="http://schemas.microsoft.com/office/drawing/2014/main" id="{00CC13FC-F389-2F36-90C0-87D305D8A5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70801" y="2192337"/>
            <a:ext cx="611641" cy="1236663"/>
          </a:xfrm>
          <a:prstGeom prst="rect">
            <a:avLst/>
          </a:prstGeom>
        </p:spPr>
      </p:pic>
    </p:spTree>
    <p:extLst>
      <p:ext uri="{BB962C8B-B14F-4D97-AF65-F5344CB8AC3E}">
        <p14:creationId xmlns:p14="http://schemas.microsoft.com/office/powerpoint/2010/main" val="37516099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2E2B4-7511-F4A4-BE81-AA6F127136B3}"/>
              </a:ext>
            </a:extLst>
          </p:cNvPr>
          <p:cNvSpPr>
            <a:spLocks noGrp="1"/>
          </p:cNvSpPr>
          <p:nvPr>
            <p:ph type="title"/>
          </p:nvPr>
        </p:nvSpPr>
        <p:spPr/>
        <p:txBody>
          <a:bodyPr/>
          <a:lstStyle/>
          <a:p>
            <a:r>
              <a:rPr lang="en-US" dirty="0"/>
              <a:t>Ideally you want all 3</a:t>
            </a:r>
            <a:endParaRPr lang="en-BE" dirty="0"/>
          </a:p>
        </p:txBody>
      </p:sp>
      <p:sp>
        <p:nvSpPr>
          <p:cNvPr id="3" name="Content Placeholder 2">
            <a:extLst>
              <a:ext uri="{FF2B5EF4-FFF2-40B4-BE49-F238E27FC236}">
                <a16:creationId xmlns:a16="http://schemas.microsoft.com/office/drawing/2014/main" id="{282C3579-E0FB-07C6-7F1D-0B1E0928473C}"/>
              </a:ext>
            </a:extLst>
          </p:cNvPr>
          <p:cNvSpPr>
            <a:spLocks noGrp="1"/>
          </p:cNvSpPr>
          <p:nvPr>
            <p:ph idx="1"/>
          </p:nvPr>
        </p:nvSpPr>
        <p:spPr/>
        <p:txBody>
          <a:bodyPr/>
          <a:lstStyle/>
          <a:p>
            <a:r>
              <a:rPr lang="en-US" dirty="0"/>
              <a:t>Run locally for business logic</a:t>
            </a:r>
          </a:p>
          <a:p>
            <a:r>
              <a:rPr lang="en-US" dirty="0"/>
              <a:t>Run in emulator when doing UI work</a:t>
            </a:r>
          </a:p>
          <a:p>
            <a:r>
              <a:rPr lang="en-US" dirty="0"/>
              <a:t>Always run remotely (on your device) before submitting / deep testing</a:t>
            </a:r>
            <a:endParaRPr lang="en-BE" dirty="0"/>
          </a:p>
        </p:txBody>
      </p:sp>
    </p:spTree>
    <p:extLst>
      <p:ext uri="{BB962C8B-B14F-4D97-AF65-F5344CB8AC3E}">
        <p14:creationId xmlns:p14="http://schemas.microsoft.com/office/powerpoint/2010/main" val="3693967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F237C-C6E9-2998-C8A2-8312F94D6261}"/>
              </a:ext>
            </a:extLst>
          </p:cNvPr>
          <p:cNvSpPr>
            <a:spLocks noGrp="1"/>
          </p:cNvSpPr>
          <p:nvPr>
            <p:ph type="title"/>
          </p:nvPr>
        </p:nvSpPr>
        <p:spPr/>
        <p:txBody>
          <a:bodyPr/>
          <a:lstStyle/>
          <a:p>
            <a:r>
              <a:rPr lang="en-US" dirty="0"/>
              <a:t>Course planning : context</a:t>
            </a:r>
            <a:endParaRPr lang="en-BE" dirty="0"/>
          </a:p>
        </p:txBody>
      </p:sp>
      <p:sp>
        <p:nvSpPr>
          <p:cNvPr id="3" name="Content Placeholder 2">
            <a:extLst>
              <a:ext uri="{FF2B5EF4-FFF2-40B4-BE49-F238E27FC236}">
                <a16:creationId xmlns:a16="http://schemas.microsoft.com/office/drawing/2014/main" id="{82698281-CB6A-C272-1323-4DCEDCFF5255}"/>
              </a:ext>
            </a:extLst>
          </p:cNvPr>
          <p:cNvSpPr>
            <a:spLocks noGrp="1"/>
          </p:cNvSpPr>
          <p:nvPr>
            <p:ph idx="1"/>
          </p:nvPr>
        </p:nvSpPr>
        <p:spPr>
          <a:xfrm>
            <a:off x="838200" y="1371600"/>
            <a:ext cx="10515600" cy="4805363"/>
          </a:xfrm>
        </p:spPr>
        <p:txBody>
          <a:bodyPr>
            <a:normAutofit/>
          </a:bodyPr>
          <a:lstStyle/>
          <a:p>
            <a:r>
              <a:rPr lang="en-US" dirty="0">
                <a:sym typeface="Wingdings" panose="05000000000000000000" pitchFamily="2" charset="2"/>
              </a:rPr>
              <a:t>Week 1 No class </a:t>
            </a:r>
          </a:p>
          <a:p>
            <a:r>
              <a:rPr lang="en-US" dirty="0">
                <a:sym typeface="Wingdings" panose="05000000000000000000" pitchFamily="2" charset="2"/>
              </a:rPr>
              <a:t>Week 2 C1 : Introduction, design, pitch</a:t>
            </a:r>
          </a:p>
          <a:p>
            <a:r>
              <a:rPr lang="en-US" dirty="0">
                <a:sym typeface="Wingdings" panose="05000000000000000000" pitchFamily="2" charset="2"/>
              </a:rPr>
              <a:t>Week 3, 4, 5 </a:t>
            </a:r>
            <a:r>
              <a:rPr lang="en-BE" dirty="0"/>
              <a:t>🤒</a:t>
            </a:r>
            <a:endParaRPr lang="en-US" dirty="0"/>
          </a:p>
          <a:p>
            <a:r>
              <a:rPr lang="en-US" dirty="0">
                <a:sym typeface="Wingdings" panose="05000000000000000000" pitchFamily="2" charset="2"/>
              </a:rPr>
              <a:t>Week 6 : pitch week</a:t>
            </a:r>
            <a:br>
              <a:rPr lang="en-US" dirty="0">
                <a:sym typeface="Wingdings" panose="05000000000000000000" pitchFamily="2" charset="2"/>
              </a:rPr>
            </a:br>
            <a:r>
              <a:rPr lang="en-US" dirty="0">
                <a:sym typeface="Wingdings" panose="05000000000000000000" pitchFamily="2" charset="2"/>
              </a:rPr>
              <a:t>	Monday C2: pitch information</a:t>
            </a:r>
            <a:br>
              <a:rPr lang="en-US" dirty="0">
                <a:sym typeface="Wingdings" panose="05000000000000000000" pitchFamily="2" charset="2"/>
              </a:rPr>
            </a:br>
            <a:r>
              <a:rPr lang="en-US" dirty="0">
                <a:sym typeface="Wingdings" panose="05000000000000000000" pitchFamily="2" charset="2"/>
              </a:rPr>
              <a:t>	Thursday C3: --&gt; Emulation, productivity, pitch workshop </a:t>
            </a:r>
          </a:p>
          <a:p>
            <a:r>
              <a:rPr lang="en-US" dirty="0">
                <a:sym typeface="Wingdings" panose="05000000000000000000" pitchFamily="2" charset="2"/>
              </a:rPr>
              <a:t>Week 7 : No class</a:t>
            </a:r>
          </a:p>
          <a:p>
            <a:r>
              <a:rPr lang="en-US" dirty="0">
                <a:sym typeface="Wingdings" panose="05000000000000000000" pitchFamily="2" charset="2"/>
              </a:rPr>
              <a:t>Week 8 : Unity3D, React basics and common pitfalls</a:t>
            </a:r>
          </a:p>
          <a:p>
            <a:r>
              <a:rPr lang="en-US" dirty="0">
                <a:sym typeface="Wingdings" panose="05000000000000000000" pitchFamily="2" charset="2"/>
              </a:rPr>
              <a:t>Week 8+ : TBD (accessibility, presentation, game dev, requested topics….)</a:t>
            </a:r>
          </a:p>
        </p:txBody>
      </p:sp>
    </p:spTree>
    <p:extLst>
      <p:ext uri="{BB962C8B-B14F-4D97-AF65-F5344CB8AC3E}">
        <p14:creationId xmlns:p14="http://schemas.microsoft.com/office/powerpoint/2010/main" val="30892393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45BD4-C4A1-53F5-AB38-D1C17FC3DABC}"/>
              </a:ext>
            </a:extLst>
          </p:cNvPr>
          <p:cNvSpPr>
            <a:spLocks noGrp="1"/>
          </p:cNvSpPr>
          <p:nvPr>
            <p:ph type="title"/>
          </p:nvPr>
        </p:nvSpPr>
        <p:spPr/>
        <p:txBody>
          <a:bodyPr/>
          <a:lstStyle/>
          <a:p>
            <a:r>
              <a:rPr lang="en-US" dirty="0"/>
              <a:t>Running remotely : Android via </a:t>
            </a:r>
            <a:r>
              <a:rPr lang="en-US" dirty="0" err="1"/>
              <a:t>usb</a:t>
            </a:r>
            <a:endParaRPr lang="en-BE" dirty="0"/>
          </a:p>
        </p:txBody>
      </p:sp>
      <p:sp>
        <p:nvSpPr>
          <p:cNvPr id="3" name="Content Placeholder 2">
            <a:extLst>
              <a:ext uri="{FF2B5EF4-FFF2-40B4-BE49-F238E27FC236}">
                <a16:creationId xmlns:a16="http://schemas.microsoft.com/office/drawing/2014/main" id="{933201E4-5F99-562F-8F48-252F726820BA}"/>
              </a:ext>
            </a:extLst>
          </p:cNvPr>
          <p:cNvSpPr>
            <a:spLocks noGrp="1"/>
          </p:cNvSpPr>
          <p:nvPr>
            <p:ph idx="1"/>
          </p:nvPr>
        </p:nvSpPr>
        <p:spPr>
          <a:xfrm>
            <a:off x="336550" y="1825625"/>
            <a:ext cx="11017250" cy="4351338"/>
          </a:xfrm>
        </p:spPr>
        <p:txBody>
          <a:bodyPr/>
          <a:lstStyle/>
          <a:p>
            <a:r>
              <a:rPr lang="en-US" dirty="0"/>
              <a:t>Check out Android Studio : </a:t>
            </a:r>
            <a:r>
              <a:rPr lang="en-US" dirty="0">
                <a:hlinkClick r:id="rId2"/>
              </a:rPr>
              <a:t>https://developer.android.com/studio</a:t>
            </a:r>
            <a:endParaRPr lang="en-US" dirty="0"/>
          </a:p>
          <a:p>
            <a:r>
              <a:rPr lang="en-US" dirty="0"/>
              <a:t>Has command line tools included, specifically </a:t>
            </a:r>
            <a:r>
              <a:rPr lang="en-US" dirty="0" err="1"/>
              <a:t>adb</a:t>
            </a:r>
            <a:endParaRPr lang="en-US" dirty="0"/>
          </a:p>
          <a:p>
            <a:r>
              <a:rPr lang="en-US" dirty="0" err="1"/>
              <a:t>Adb</a:t>
            </a:r>
            <a:r>
              <a:rPr lang="en-US" dirty="0"/>
              <a:t> tells you which devices are connected</a:t>
            </a:r>
          </a:p>
          <a:p>
            <a:r>
              <a:rPr lang="en-US" dirty="0"/>
              <a:t>Detailed documentation: </a:t>
            </a:r>
            <a:r>
              <a:rPr lang="en-US" dirty="0">
                <a:hlinkClick r:id="rId3"/>
              </a:rPr>
              <a:t>https://developer.android.com/studio/run/device</a:t>
            </a:r>
            <a:endParaRPr lang="en-US" dirty="0"/>
          </a:p>
          <a:p>
            <a:pPr marL="0" indent="0">
              <a:buNone/>
            </a:pPr>
            <a:r>
              <a:rPr lang="en-US" dirty="0"/>
              <a:t> </a:t>
            </a:r>
            <a:endParaRPr lang="en-BE" dirty="0"/>
          </a:p>
        </p:txBody>
      </p:sp>
    </p:spTree>
    <p:extLst>
      <p:ext uri="{BB962C8B-B14F-4D97-AF65-F5344CB8AC3E}">
        <p14:creationId xmlns:p14="http://schemas.microsoft.com/office/powerpoint/2010/main" val="18959686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06381-A697-017E-B094-AC569E5F924B}"/>
              </a:ext>
            </a:extLst>
          </p:cNvPr>
          <p:cNvSpPr>
            <a:spLocks noGrp="1"/>
          </p:cNvSpPr>
          <p:nvPr>
            <p:ph type="title"/>
          </p:nvPr>
        </p:nvSpPr>
        <p:spPr/>
        <p:txBody>
          <a:bodyPr/>
          <a:lstStyle/>
          <a:p>
            <a:r>
              <a:rPr lang="en-US" dirty="0"/>
              <a:t>Unity : using File -&gt; Build settings </a:t>
            </a:r>
            <a:endParaRPr lang="en-BE" dirty="0"/>
          </a:p>
        </p:txBody>
      </p:sp>
      <p:pic>
        <p:nvPicPr>
          <p:cNvPr id="5" name="Content Placeholder 4" descr="A screenshot of a computer&#10;&#10;Description automatically generated">
            <a:extLst>
              <a:ext uri="{FF2B5EF4-FFF2-40B4-BE49-F238E27FC236}">
                <a16:creationId xmlns:a16="http://schemas.microsoft.com/office/drawing/2014/main" id="{C7AA7A45-2E82-03F7-50B7-A9C3DF177D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6927" y="2506662"/>
            <a:ext cx="4624645" cy="4351338"/>
          </a:xfrm>
        </p:spPr>
      </p:pic>
      <p:pic>
        <p:nvPicPr>
          <p:cNvPr id="7" name="Picture 6" descr="A screenshot of a computer&#10;&#10;Description automatically generated">
            <a:extLst>
              <a:ext uri="{FF2B5EF4-FFF2-40B4-BE49-F238E27FC236}">
                <a16:creationId xmlns:a16="http://schemas.microsoft.com/office/drawing/2014/main" id="{FFF4E525-858A-D200-F512-DBD42BBB10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8819" y="2444750"/>
            <a:ext cx="4690446" cy="4413250"/>
          </a:xfrm>
          <a:prstGeom prst="rect">
            <a:avLst/>
          </a:prstGeom>
        </p:spPr>
      </p:pic>
      <p:cxnSp>
        <p:nvCxnSpPr>
          <p:cNvPr id="9" name="Straight Arrow Connector 8">
            <a:extLst>
              <a:ext uri="{FF2B5EF4-FFF2-40B4-BE49-F238E27FC236}">
                <a16:creationId xmlns:a16="http://schemas.microsoft.com/office/drawing/2014/main" id="{1E083700-1E97-C1B5-6CE3-E3EF27260606}"/>
              </a:ext>
            </a:extLst>
          </p:cNvPr>
          <p:cNvCxnSpPr>
            <a:cxnSpLocks/>
          </p:cNvCxnSpPr>
          <p:nvPr/>
        </p:nvCxnSpPr>
        <p:spPr>
          <a:xfrm>
            <a:off x="4699000" y="5003800"/>
            <a:ext cx="49022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8577757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BE157-B0D6-4BFA-65A6-E62DD146BE44}"/>
              </a:ext>
            </a:extLst>
          </p:cNvPr>
          <p:cNvSpPr>
            <a:spLocks noGrp="1"/>
          </p:cNvSpPr>
          <p:nvPr>
            <p:ph type="title"/>
          </p:nvPr>
        </p:nvSpPr>
        <p:spPr>
          <a:xfrm>
            <a:off x="628650" y="384175"/>
            <a:ext cx="10515600" cy="1325563"/>
          </a:xfrm>
        </p:spPr>
        <p:txBody>
          <a:bodyPr/>
          <a:lstStyle/>
          <a:p>
            <a:r>
              <a:rPr lang="en-US" dirty="0"/>
              <a:t>Unity : Android connection</a:t>
            </a:r>
            <a:endParaRPr lang="en-BE" dirty="0"/>
          </a:p>
        </p:txBody>
      </p:sp>
      <p:sp>
        <p:nvSpPr>
          <p:cNvPr id="3" name="Content Placeholder 2">
            <a:extLst>
              <a:ext uri="{FF2B5EF4-FFF2-40B4-BE49-F238E27FC236}">
                <a16:creationId xmlns:a16="http://schemas.microsoft.com/office/drawing/2014/main" id="{94A8A442-3011-2400-7482-8AF862A05B0F}"/>
              </a:ext>
            </a:extLst>
          </p:cNvPr>
          <p:cNvSpPr>
            <a:spLocks noGrp="1"/>
          </p:cNvSpPr>
          <p:nvPr>
            <p:ph idx="1"/>
          </p:nvPr>
        </p:nvSpPr>
        <p:spPr/>
        <p:txBody>
          <a:bodyPr/>
          <a:lstStyle/>
          <a:p>
            <a:r>
              <a:rPr lang="en-US" dirty="0"/>
              <a:t>Need to set smartphone to developer mode</a:t>
            </a:r>
          </a:p>
          <a:p>
            <a:r>
              <a:rPr lang="en-US" dirty="0"/>
              <a:t>“</a:t>
            </a:r>
            <a:r>
              <a:rPr lang="en-US" dirty="0" err="1"/>
              <a:t>abd</a:t>
            </a:r>
            <a:r>
              <a:rPr lang="en-US" dirty="0"/>
              <a:t> devices”</a:t>
            </a:r>
            <a:endParaRPr lang="en-BE" dirty="0"/>
          </a:p>
        </p:txBody>
      </p:sp>
      <p:pic>
        <p:nvPicPr>
          <p:cNvPr id="5" name="Picture 4" descr="A screenshot of a phone&#10;&#10;Description automatically generated">
            <a:extLst>
              <a:ext uri="{FF2B5EF4-FFF2-40B4-BE49-F238E27FC236}">
                <a16:creationId xmlns:a16="http://schemas.microsoft.com/office/drawing/2014/main" id="{44699FD2-94C3-4763-991B-AC920D7E0C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487" y="3213100"/>
            <a:ext cx="1726531" cy="3644900"/>
          </a:xfrm>
          <a:prstGeom prst="rect">
            <a:avLst/>
          </a:prstGeom>
        </p:spPr>
      </p:pic>
      <p:pic>
        <p:nvPicPr>
          <p:cNvPr id="7" name="Picture 6">
            <a:extLst>
              <a:ext uri="{FF2B5EF4-FFF2-40B4-BE49-F238E27FC236}">
                <a16:creationId xmlns:a16="http://schemas.microsoft.com/office/drawing/2014/main" id="{CB88881B-130C-B521-46E0-70853FE83AC4}"/>
              </a:ext>
            </a:extLst>
          </p:cNvPr>
          <p:cNvPicPr>
            <a:picLocks noChangeAspect="1"/>
          </p:cNvPicPr>
          <p:nvPr/>
        </p:nvPicPr>
        <p:blipFill>
          <a:blip r:embed="rId3"/>
          <a:stretch>
            <a:fillRect/>
          </a:stretch>
        </p:blipFill>
        <p:spPr>
          <a:xfrm>
            <a:off x="2913844" y="4406812"/>
            <a:ext cx="11545911" cy="1257475"/>
          </a:xfrm>
          <a:prstGeom prst="rect">
            <a:avLst/>
          </a:prstGeom>
        </p:spPr>
      </p:pic>
    </p:spTree>
    <p:extLst>
      <p:ext uri="{BB962C8B-B14F-4D97-AF65-F5344CB8AC3E}">
        <p14:creationId xmlns:p14="http://schemas.microsoft.com/office/powerpoint/2010/main" val="55040866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83D5F-1D9D-1A4D-16B7-052D08939480}"/>
              </a:ext>
            </a:extLst>
          </p:cNvPr>
          <p:cNvSpPr>
            <a:spLocks noGrp="1"/>
          </p:cNvSpPr>
          <p:nvPr>
            <p:ph type="title"/>
          </p:nvPr>
        </p:nvSpPr>
        <p:spPr/>
        <p:txBody>
          <a:bodyPr/>
          <a:lstStyle/>
          <a:p>
            <a:r>
              <a:rPr lang="en-US" dirty="0"/>
              <a:t>Note I’m using Unity’s </a:t>
            </a:r>
            <a:r>
              <a:rPr lang="en-US" dirty="0" err="1"/>
              <a:t>adb</a:t>
            </a:r>
            <a:endParaRPr lang="en-BE" dirty="0"/>
          </a:p>
        </p:txBody>
      </p:sp>
      <p:pic>
        <p:nvPicPr>
          <p:cNvPr id="5" name="Content Placeholder 4">
            <a:extLst>
              <a:ext uri="{FF2B5EF4-FFF2-40B4-BE49-F238E27FC236}">
                <a16:creationId xmlns:a16="http://schemas.microsoft.com/office/drawing/2014/main" id="{74A12E6F-30DB-45AC-6D7A-7C608930EAB2}"/>
              </a:ext>
            </a:extLst>
          </p:cNvPr>
          <p:cNvPicPr>
            <a:picLocks noGrp="1" noChangeAspect="1"/>
          </p:cNvPicPr>
          <p:nvPr>
            <p:ph idx="1"/>
          </p:nvPr>
        </p:nvPicPr>
        <p:blipFill>
          <a:blip r:embed="rId2"/>
          <a:stretch>
            <a:fillRect/>
          </a:stretch>
        </p:blipFill>
        <p:spPr>
          <a:xfrm>
            <a:off x="1016000" y="2419013"/>
            <a:ext cx="10515600" cy="1145262"/>
          </a:xfrm>
        </p:spPr>
      </p:pic>
      <p:cxnSp>
        <p:nvCxnSpPr>
          <p:cNvPr id="7" name="Straight Arrow Connector 6">
            <a:extLst>
              <a:ext uri="{FF2B5EF4-FFF2-40B4-BE49-F238E27FC236}">
                <a16:creationId xmlns:a16="http://schemas.microsoft.com/office/drawing/2014/main" id="{E75FA7F2-3550-4D0C-A826-A9AEF2C0DA3E}"/>
              </a:ext>
            </a:extLst>
          </p:cNvPr>
          <p:cNvCxnSpPr>
            <a:cxnSpLocks/>
          </p:cNvCxnSpPr>
          <p:nvPr/>
        </p:nvCxnSpPr>
        <p:spPr>
          <a:xfrm flipH="1">
            <a:off x="3200400" y="1449051"/>
            <a:ext cx="4057650" cy="9699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24B482B8-5906-E570-C4E2-351A1D4ED534}"/>
              </a:ext>
            </a:extLst>
          </p:cNvPr>
          <p:cNvSpPr txBox="1"/>
          <p:nvPr/>
        </p:nvSpPr>
        <p:spPr>
          <a:xfrm>
            <a:off x="1063692" y="3769380"/>
            <a:ext cx="10064615" cy="523220"/>
          </a:xfrm>
          <a:prstGeom prst="rect">
            <a:avLst/>
          </a:prstGeom>
          <a:noFill/>
        </p:spPr>
        <p:txBody>
          <a:bodyPr wrap="none" rtlCol="0">
            <a:spAutoFit/>
          </a:bodyPr>
          <a:lstStyle/>
          <a:p>
            <a:pPr marL="285750" indent="-285750">
              <a:buFont typeface="Arial" panose="020B0604020202020204" pitchFamily="34" charset="0"/>
              <a:buChar char="•"/>
            </a:pPr>
            <a:r>
              <a:rPr lang="en-US" sz="2800" dirty="0"/>
              <a:t>Unity comes with its own version of </a:t>
            </a:r>
            <a:r>
              <a:rPr lang="en-US" sz="2800" dirty="0" err="1"/>
              <a:t>adb</a:t>
            </a:r>
            <a:r>
              <a:rPr lang="en-US" sz="2800" dirty="0"/>
              <a:t>, can cause some conflicts</a:t>
            </a:r>
            <a:endParaRPr lang="en-BE" sz="2800" dirty="0"/>
          </a:p>
        </p:txBody>
      </p:sp>
    </p:spTree>
    <p:extLst>
      <p:ext uri="{BB962C8B-B14F-4D97-AF65-F5344CB8AC3E}">
        <p14:creationId xmlns:p14="http://schemas.microsoft.com/office/powerpoint/2010/main" val="27219949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9FCDB-5410-C3E9-077F-13DEA2774757}"/>
              </a:ext>
            </a:extLst>
          </p:cNvPr>
          <p:cNvSpPr>
            <a:spLocks noGrp="1"/>
          </p:cNvSpPr>
          <p:nvPr>
            <p:ph type="title"/>
          </p:nvPr>
        </p:nvSpPr>
        <p:spPr/>
        <p:txBody>
          <a:bodyPr/>
          <a:lstStyle/>
          <a:p>
            <a:r>
              <a:rPr lang="en-US" dirty="0"/>
              <a:t>Unity : emulator</a:t>
            </a:r>
            <a:endParaRPr lang="en-BE" dirty="0"/>
          </a:p>
        </p:txBody>
      </p:sp>
      <p:sp>
        <p:nvSpPr>
          <p:cNvPr id="3" name="Content Placeholder 2">
            <a:extLst>
              <a:ext uri="{FF2B5EF4-FFF2-40B4-BE49-F238E27FC236}">
                <a16:creationId xmlns:a16="http://schemas.microsoft.com/office/drawing/2014/main" id="{906D23FC-F49F-BF6F-460B-628C92FA1D9B}"/>
              </a:ext>
            </a:extLst>
          </p:cNvPr>
          <p:cNvSpPr>
            <a:spLocks noGrp="1"/>
          </p:cNvSpPr>
          <p:nvPr>
            <p:ph idx="1"/>
          </p:nvPr>
        </p:nvSpPr>
        <p:spPr/>
        <p:txBody>
          <a:bodyPr/>
          <a:lstStyle/>
          <a:p>
            <a:r>
              <a:rPr lang="en-US" dirty="0"/>
              <a:t>Check out </a:t>
            </a:r>
            <a:r>
              <a:rPr lang="en-US" dirty="0">
                <a:hlinkClick r:id="rId2"/>
              </a:rPr>
              <a:t>https://docs.unity3d.com/Manual/device-simulator.html</a:t>
            </a:r>
            <a:endParaRPr lang="en-BE" dirty="0"/>
          </a:p>
        </p:txBody>
      </p:sp>
    </p:spTree>
    <p:extLst>
      <p:ext uri="{BB962C8B-B14F-4D97-AF65-F5344CB8AC3E}">
        <p14:creationId xmlns:p14="http://schemas.microsoft.com/office/powerpoint/2010/main" val="39949258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CE551-C666-F0C9-C4FC-36CB4B201CCA}"/>
              </a:ext>
            </a:extLst>
          </p:cNvPr>
          <p:cNvSpPr>
            <a:spLocks noGrp="1"/>
          </p:cNvSpPr>
          <p:nvPr>
            <p:ph type="title"/>
          </p:nvPr>
        </p:nvSpPr>
        <p:spPr/>
        <p:txBody>
          <a:bodyPr/>
          <a:lstStyle/>
          <a:p>
            <a:r>
              <a:rPr lang="en-US" dirty="0"/>
              <a:t>React native </a:t>
            </a:r>
            <a:endParaRPr lang="en-BE" dirty="0"/>
          </a:p>
        </p:txBody>
      </p:sp>
      <p:sp>
        <p:nvSpPr>
          <p:cNvPr id="3" name="Content Placeholder 2">
            <a:extLst>
              <a:ext uri="{FF2B5EF4-FFF2-40B4-BE49-F238E27FC236}">
                <a16:creationId xmlns:a16="http://schemas.microsoft.com/office/drawing/2014/main" id="{C8B63E30-5D21-0E85-32BB-EE6E9E10A8DA}"/>
              </a:ext>
            </a:extLst>
          </p:cNvPr>
          <p:cNvSpPr>
            <a:spLocks noGrp="1"/>
          </p:cNvSpPr>
          <p:nvPr>
            <p:ph idx="1"/>
          </p:nvPr>
        </p:nvSpPr>
        <p:spPr/>
        <p:txBody>
          <a:bodyPr/>
          <a:lstStyle/>
          <a:p>
            <a:r>
              <a:rPr lang="en-US" dirty="0"/>
              <a:t>Check </a:t>
            </a:r>
            <a:r>
              <a:rPr lang="en-US" dirty="0">
                <a:hlinkClick r:id="rId2"/>
              </a:rPr>
              <a:t>https://reactnative.dev/docs/environment-setup?guide=quickstart</a:t>
            </a:r>
            <a:r>
              <a:rPr lang="en-US" dirty="0"/>
              <a:t> to run your code on device (wirelessly)</a:t>
            </a:r>
          </a:p>
          <a:p>
            <a:r>
              <a:rPr lang="en-US" dirty="0"/>
              <a:t>Check </a:t>
            </a:r>
            <a:r>
              <a:rPr lang="en-US" dirty="0">
                <a:hlinkClick r:id="rId3"/>
              </a:rPr>
              <a:t>https://reactnative.dev/docs/environment-setup?guide=native</a:t>
            </a:r>
            <a:r>
              <a:rPr lang="en-US" dirty="0"/>
              <a:t> for running on an emulator</a:t>
            </a:r>
            <a:endParaRPr lang="en-BE" dirty="0"/>
          </a:p>
        </p:txBody>
      </p:sp>
    </p:spTree>
    <p:extLst>
      <p:ext uri="{BB962C8B-B14F-4D97-AF65-F5344CB8AC3E}">
        <p14:creationId xmlns:p14="http://schemas.microsoft.com/office/powerpoint/2010/main" val="19208145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244E8-E96E-A2C6-FA7E-D7C75CE4CAFB}"/>
              </a:ext>
            </a:extLst>
          </p:cNvPr>
          <p:cNvSpPr>
            <a:spLocks noGrp="1"/>
          </p:cNvSpPr>
          <p:nvPr>
            <p:ph type="title"/>
          </p:nvPr>
        </p:nvSpPr>
        <p:spPr/>
        <p:txBody>
          <a:bodyPr/>
          <a:lstStyle/>
          <a:p>
            <a:r>
              <a:rPr lang="en-US" dirty="0"/>
              <a:t>Questions?</a:t>
            </a:r>
            <a:endParaRPr lang="en-BE" dirty="0"/>
          </a:p>
        </p:txBody>
      </p:sp>
      <p:sp>
        <p:nvSpPr>
          <p:cNvPr id="3" name="Content Placeholder 2">
            <a:extLst>
              <a:ext uri="{FF2B5EF4-FFF2-40B4-BE49-F238E27FC236}">
                <a16:creationId xmlns:a16="http://schemas.microsoft.com/office/drawing/2014/main" id="{AE0E0670-EC5A-94EA-0C21-4C43CCA9F477}"/>
              </a:ext>
            </a:extLst>
          </p:cNvPr>
          <p:cNvSpPr>
            <a:spLocks noGrp="1"/>
          </p:cNvSpPr>
          <p:nvPr>
            <p:ph idx="1"/>
          </p:nvPr>
        </p:nvSpPr>
        <p:spPr/>
        <p:txBody>
          <a:bodyPr/>
          <a:lstStyle/>
          <a:p>
            <a:endParaRPr lang="en-BE"/>
          </a:p>
        </p:txBody>
      </p:sp>
    </p:spTree>
    <p:extLst>
      <p:ext uri="{BB962C8B-B14F-4D97-AF65-F5344CB8AC3E}">
        <p14:creationId xmlns:p14="http://schemas.microsoft.com/office/powerpoint/2010/main" val="24000887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6FF21-F11D-483A-A18A-FBD6734EA97B}"/>
              </a:ext>
            </a:extLst>
          </p:cNvPr>
          <p:cNvSpPr>
            <a:spLocks noGrp="1"/>
          </p:cNvSpPr>
          <p:nvPr>
            <p:ph type="title"/>
          </p:nvPr>
        </p:nvSpPr>
        <p:spPr/>
        <p:txBody>
          <a:bodyPr/>
          <a:lstStyle/>
          <a:p>
            <a:r>
              <a:rPr lang="en-US" dirty="0"/>
              <a:t>Lab time </a:t>
            </a:r>
            <a:r>
              <a:rPr lang="en-US" dirty="0">
                <a:sym typeface="Wingdings" panose="05000000000000000000" pitchFamily="2" charset="2"/>
              </a:rPr>
              <a:t> 		</a:t>
            </a:r>
            <a:endParaRPr lang="en-BE" dirty="0"/>
          </a:p>
        </p:txBody>
      </p:sp>
      <p:sp>
        <p:nvSpPr>
          <p:cNvPr id="3" name="Content Placeholder 2">
            <a:extLst>
              <a:ext uri="{FF2B5EF4-FFF2-40B4-BE49-F238E27FC236}">
                <a16:creationId xmlns:a16="http://schemas.microsoft.com/office/drawing/2014/main" id="{115EEAB5-5A23-9051-A9E8-3AF406E3E237}"/>
              </a:ext>
            </a:extLst>
          </p:cNvPr>
          <p:cNvSpPr>
            <a:spLocks noGrp="1"/>
          </p:cNvSpPr>
          <p:nvPr>
            <p:ph idx="1"/>
          </p:nvPr>
        </p:nvSpPr>
        <p:spPr/>
        <p:txBody>
          <a:bodyPr/>
          <a:lstStyle/>
          <a:p>
            <a:r>
              <a:rPr lang="en-US" dirty="0"/>
              <a:t>Made the mistake of ending class early Monday</a:t>
            </a:r>
          </a:p>
          <a:p>
            <a:r>
              <a:rPr lang="en-US" dirty="0"/>
              <a:t>From </a:t>
            </a:r>
            <a:r>
              <a:rPr lang="en-US"/>
              <a:t>now on: </a:t>
            </a:r>
            <a:r>
              <a:rPr lang="en-US" dirty="0"/>
              <a:t>remaining time is workshop</a:t>
            </a:r>
          </a:p>
          <a:p>
            <a:r>
              <a:rPr lang="en-US" dirty="0"/>
              <a:t>Work on your pitch</a:t>
            </a:r>
          </a:p>
          <a:p>
            <a:r>
              <a:rPr lang="en-US" dirty="0"/>
              <a:t>Work on your hello world</a:t>
            </a:r>
          </a:p>
          <a:p>
            <a:r>
              <a:rPr lang="en-US" dirty="0"/>
              <a:t>Raise your hand if you have any questions</a:t>
            </a:r>
            <a:endParaRPr lang="en-BE" dirty="0"/>
          </a:p>
        </p:txBody>
      </p:sp>
    </p:spTree>
    <p:extLst>
      <p:ext uri="{BB962C8B-B14F-4D97-AF65-F5344CB8AC3E}">
        <p14:creationId xmlns:p14="http://schemas.microsoft.com/office/powerpoint/2010/main" val="752632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DDE70-EBC1-18BA-3A67-85246AF1F0C0}"/>
              </a:ext>
            </a:extLst>
          </p:cNvPr>
          <p:cNvSpPr>
            <a:spLocks noGrp="1"/>
          </p:cNvSpPr>
          <p:nvPr>
            <p:ph type="title"/>
          </p:nvPr>
        </p:nvSpPr>
        <p:spPr/>
        <p:txBody>
          <a:bodyPr/>
          <a:lstStyle/>
          <a:p>
            <a:r>
              <a:rPr lang="en-US" dirty="0"/>
              <a:t>This week</a:t>
            </a:r>
            <a:endParaRPr lang="en-BE" dirty="0"/>
          </a:p>
        </p:txBody>
      </p:sp>
      <p:sp>
        <p:nvSpPr>
          <p:cNvPr id="3" name="Content Placeholder 2">
            <a:extLst>
              <a:ext uri="{FF2B5EF4-FFF2-40B4-BE49-F238E27FC236}">
                <a16:creationId xmlns:a16="http://schemas.microsoft.com/office/drawing/2014/main" id="{DED6EA35-34FA-BFBC-968F-F09FD2DCDACB}"/>
              </a:ext>
            </a:extLst>
          </p:cNvPr>
          <p:cNvSpPr>
            <a:spLocks noGrp="1"/>
          </p:cNvSpPr>
          <p:nvPr>
            <p:ph idx="1"/>
          </p:nvPr>
        </p:nvSpPr>
        <p:spPr/>
        <p:txBody>
          <a:bodyPr/>
          <a:lstStyle/>
          <a:p>
            <a:r>
              <a:rPr lang="en-US" dirty="0"/>
              <a:t>Pitch week! </a:t>
            </a:r>
          </a:p>
          <a:p>
            <a:r>
              <a:rPr lang="en-US" dirty="0"/>
              <a:t>Thursday 8pm: deadline for feedback (I will comment on your pitch and you can resubmit)</a:t>
            </a:r>
          </a:p>
          <a:p>
            <a:r>
              <a:rPr lang="en-US" dirty="0"/>
              <a:t>Monday 8pm: deadline for pitch (I comment on your pitch, put you can’t resubmit)</a:t>
            </a:r>
          </a:p>
          <a:p>
            <a:endParaRPr lang="en-US" dirty="0"/>
          </a:p>
          <a:p>
            <a:endParaRPr lang="en-BE" dirty="0"/>
          </a:p>
        </p:txBody>
      </p:sp>
    </p:spTree>
    <p:extLst>
      <p:ext uri="{BB962C8B-B14F-4D97-AF65-F5344CB8AC3E}">
        <p14:creationId xmlns:p14="http://schemas.microsoft.com/office/powerpoint/2010/main" val="3016419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C8CF7-4522-2BFF-9567-0434E728F30F}"/>
              </a:ext>
            </a:extLst>
          </p:cNvPr>
          <p:cNvSpPr>
            <a:spLocks noGrp="1"/>
          </p:cNvSpPr>
          <p:nvPr>
            <p:ph type="title"/>
          </p:nvPr>
        </p:nvSpPr>
        <p:spPr/>
        <p:txBody>
          <a:bodyPr/>
          <a:lstStyle/>
          <a:p>
            <a:r>
              <a:rPr lang="en-US" dirty="0"/>
              <a:t>Evaluation </a:t>
            </a:r>
            <a:endParaRPr lang="en-BE" dirty="0"/>
          </a:p>
        </p:txBody>
      </p:sp>
      <p:sp>
        <p:nvSpPr>
          <p:cNvPr id="3" name="Content Placeholder 2">
            <a:extLst>
              <a:ext uri="{FF2B5EF4-FFF2-40B4-BE49-F238E27FC236}">
                <a16:creationId xmlns:a16="http://schemas.microsoft.com/office/drawing/2014/main" id="{335DC72E-EBF7-073F-0553-BEA39344BD07}"/>
              </a:ext>
            </a:extLst>
          </p:cNvPr>
          <p:cNvSpPr>
            <a:spLocks noGrp="1"/>
          </p:cNvSpPr>
          <p:nvPr>
            <p:ph idx="1"/>
          </p:nvPr>
        </p:nvSpPr>
        <p:spPr/>
        <p:txBody>
          <a:bodyPr>
            <a:normAutofit/>
          </a:bodyPr>
          <a:lstStyle/>
          <a:p>
            <a:r>
              <a:rPr lang="en-US" dirty="0"/>
              <a:t>Your pitch : 3 points</a:t>
            </a:r>
          </a:p>
          <a:p>
            <a:r>
              <a:rPr lang="en-US" dirty="0"/>
              <a:t>Your presentation : 3 points</a:t>
            </a:r>
          </a:p>
          <a:p>
            <a:r>
              <a:rPr lang="en-US" dirty="0"/>
              <a:t>Your report : evaluated as part of your defense</a:t>
            </a:r>
          </a:p>
          <a:p>
            <a:r>
              <a:rPr lang="en-US" dirty="0"/>
              <a:t>Your defense : 14 points</a:t>
            </a:r>
            <a:br>
              <a:rPr lang="en-US" dirty="0"/>
            </a:br>
            <a:endParaRPr lang="en-US" dirty="0"/>
          </a:p>
        </p:txBody>
      </p:sp>
    </p:spTree>
    <p:extLst>
      <p:ext uri="{BB962C8B-B14F-4D97-AF65-F5344CB8AC3E}">
        <p14:creationId xmlns:p14="http://schemas.microsoft.com/office/powerpoint/2010/main" val="1965686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E73DA-3A97-2FD7-86E2-34D220FCC883}"/>
              </a:ext>
            </a:extLst>
          </p:cNvPr>
          <p:cNvSpPr>
            <a:spLocks noGrp="1"/>
          </p:cNvSpPr>
          <p:nvPr>
            <p:ph type="title"/>
          </p:nvPr>
        </p:nvSpPr>
        <p:spPr/>
        <p:txBody>
          <a:bodyPr/>
          <a:lstStyle/>
          <a:p>
            <a:r>
              <a:rPr lang="en-US" dirty="0"/>
              <a:t>Evaluation : Pitch</a:t>
            </a:r>
            <a:endParaRPr lang="en-BE" dirty="0"/>
          </a:p>
        </p:txBody>
      </p:sp>
      <p:sp>
        <p:nvSpPr>
          <p:cNvPr id="3" name="Content Placeholder 2">
            <a:extLst>
              <a:ext uri="{FF2B5EF4-FFF2-40B4-BE49-F238E27FC236}">
                <a16:creationId xmlns:a16="http://schemas.microsoft.com/office/drawing/2014/main" id="{7E050FAC-72D3-52E3-56F0-9A5805FB6293}"/>
              </a:ext>
            </a:extLst>
          </p:cNvPr>
          <p:cNvSpPr>
            <a:spLocks noGrp="1"/>
          </p:cNvSpPr>
          <p:nvPr>
            <p:ph idx="1"/>
          </p:nvPr>
        </p:nvSpPr>
        <p:spPr/>
        <p:txBody>
          <a:bodyPr/>
          <a:lstStyle/>
          <a:p>
            <a:r>
              <a:rPr lang="en-US" dirty="0"/>
              <a:t>You get points for the quality of the pitch</a:t>
            </a:r>
          </a:p>
          <a:p>
            <a:r>
              <a:rPr lang="en-US" dirty="0"/>
              <a:t>How well you following the given requirements of the pitch</a:t>
            </a:r>
          </a:p>
          <a:p>
            <a:r>
              <a:rPr lang="en-US" dirty="0"/>
              <a:t>You will not be graded on what you’re pitching, but rather how you’re pitching it</a:t>
            </a:r>
          </a:p>
          <a:p>
            <a:endParaRPr lang="en-BE" dirty="0"/>
          </a:p>
        </p:txBody>
      </p:sp>
    </p:spTree>
    <p:extLst>
      <p:ext uri="{BB962C8B-B14F-4D97-AF65-F5344CB8AC3E}">
        <p14:creationId xmlns:p14="http://schemas.microsoft.com/office/powerpoint/2010/main" val="2341984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5CDFE-66E8-276C-356B-37D81729C0AE}"/>
              </a:ext>
            </a:extLst>
          </p:cNvPr>
          <p:cNvSpPr>
            <a:spLocks noGrp="1"/>
          </p:cNvSpPr>
          <p:nvPr>
            <p:ph type="title"/>
          </p:nvPr>
        </p:nvSpPr>
        <p:spPr/>
        <p:txBody>
          <a:bodyPr/>
          <a:lstStyle/>
          <a:p>
            <a:r>
              <a:rPr lang="en-US" dirty="0"/>
              <a:t>Evaluation : presentation</a:t>
            </a:r>
            <a:endParaRPr lang="en-BE" dirty="0"/>
          </a:p>
        </p:txBody>
      </p:sp>
      <p:sp>
        <p:nvSpPr>
          <p:cNvPr id="3" name="Content Placeholder 2">
            <a:extLst>
              <a:ext uri="{FF2B5EF4-FFF2-40B4-BE49-F238E27FC236}">
                <a16:creationId xmlns:a16="http://schemas.microsoft.com/office/drawing/2014/main" id="{9F60A339-0876-8CAB-75FC-673D6B52CB38}"/>
              </a:ext>
            </a:extLst>
          </p:cNvPr>
          <p:cNvSpPr>
            <a:spLocks noGrp="1"/>
          </p:cNvSpPr>
          <p:nvPr>
            <p:ph idx="1"/>
          </p:nvPr>
        </p:nvSpPr>
        <p:spPr/>
        <p:txBody>
          <a:bodyPr/>
          <a:lstStyle/>
          <a:p>
            <a:r>
              <a:rPr lang="en-US" dirty="0"/>
              <a:t>Not related to your pitch at all</a:t>
            </a:r>
          </a:p>
          <a:p>
            <a:r>
              <a:rPr lang="en-US" dirty="0"/>
              <a:t>Very short</a:t>
            </a:r>
          </a:p>
          <a:p>
            <a:r>
              <a:rPr lang="en-US" dirty="0"/>
              <a:t>Will be done in December</a:t>
            </a:r>
            <a:endParaRPr lang="en-BE" dirty="0"/>
          </a:p>
        </p:txBody>
      </p:sp>
    </p:spTree>
    <p:extLst>
      <p:ext uri="{BB962C8B-B14F-4D97-AF65-F5344CB8AC3E}">
        <p14:creationId xmlns:p14="http://schemas.microsoft.com/office/powerpoint/2010/main" val="851749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8F1CE-472F-5095-F45D-104C8C88456A}"/>
              </a:ext>
            </a:extLst>
          </p:cNvPr>
          <p:cNvSpPr>
            <a:spLocks noGrp="1"/>
          </p:cNvSpPr>
          <p:nvPr>
            <p:ph type="title"/>
          </p:nvPr>
        </p:nvSpPr>
        <p:spPr/>
        <p:txBody>
          <a:bodyPr/>
          <a:lstStyle/>
          <a:p>
            <a:r>
              <a:rPr lang="en-US" dirty="0"/>
              <a:t>Questions?</a:t>
            </a:r>
            <a:endParaRPr lang="en-BE" dirty="0"/>
          </a:p>
        </p:txBody>
      </p:sp>
      <p:sp>
        <p:nvSpPr>
          <p:cNvPr id="3" name="Content Placeholder 2">
            <a:extLst>
              <a:ext uri="{FF2B5EF4-FFF2-40B4-BE49-F238E27FC236}">
                <a16:creationId xmlns:a16="http://schemas.microsoft.com/office/drawing/2014/main" id="{58FE2DB0-A776-A013-4730-D2F6E9DAAE71}"/>
              </a:ext>
            </a:extLst>
          </p:cNvPr>
          <p:cNvSpPr>
            <a:spLocks noGrp="1"/>
          </p:cNvSpPr>
          <p:nvPr>
            <p:ph idx="1"/>
          </p:nvPr>
        </p:nvSpPr>
        <p:spPr/>
        <p:txBody>
          <a:bodyPr/>
          <a:lstStyle/>
          <a:p>
            <a:endParaRPr lang="en-BE"/>
          </a:p>
        </p:txBody>
      </p:sp>
    </p:spTree>
    <p:extLst>
      <p:ext uri="{BB962C8B-B14F-4D97-AF65-F5344CB8AC3E}">
        <p14:creationId xmlns:p14="http://schemas.microsoft.com/office/powerpoint/2010/main" val="1691077645"/>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e1" id="{6849F4D6-1FB7-4CEB-8CC6-E456C34ADDA4}" vid="{0A04E370-2E7A-4A97-A218-FEC8E52F4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slide_template</Template>
  <TotalTime>7357</TotalTime>
  <Words>1625</Words>
  <Application>Microsoft Office PowerPoint</Application>
  <PresentationFormat>Widescreen</PresentationFormat>
  <Paragraphs>229</Paragraphs>
  <Slides>47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Calibri Light</vt:lpstr>
      <vt:lpstr>Tahoma</vt:lpstr>
      <vt:lpstr>Kantoorthema</vt:lpstr>
      <vt:lpstr>PowerPoint Presentation</vt:lpstr>
      <vt:lpstr>Last class</vt:lpstr>
      <vt:lpstr>This class</vt:lpstr>
      <vt:lpstr>Course planning : context</vt:lpstr>
      <vt:lpstr>This week</vt:lpstr>
      <vt:lpstr>Evaluation </vt:lpstr>
      <vt:lpstr>Evaluation : Pitch</vt:lpstr>
      <vt:lpstr>Evaluation : presentation</vt:lpstr>
      <vt:lpstr>Questions?</vt:lpstr>
      <vt:lpstr>Good pitch</vt:lpstr>
      <vt:lpstr>Internder</vt:lpstr>
      <vt:lpstr>Description</vt:lpstr>
      <vt:lpstr>Description : pitfalls</vt:lpstr>
      <vt:lpstr>Motivation</vt:lpstr>
      <vt:lpstr>Motivation : pitfall </vt:lpstr>
      <vt:lpstr>Inspiration</vt:lpstr>
      <vt:lpstr>Inspiration : pitfall</vt:lpstr>
      <vt:lpstr>Statement of work</vt:lpstr>
      <vt:lpstr>Statement of work : Need to have</vt:lpstr>
      <vt:lpstr>Statement of work : Nice to have</vt:lpstr>
      <vt:lpstr>Statement of work : MVP</vt:lpstr>
      <vt:lpstr>Tech stack</vt:lpstr>
      <vt:lpstr>Risks</vt:lpstr>
      <vt:lpstr>General pitfall  </vt:lpstr>
      <vt:lpstr>What questions do you have?</vt:lpstr>
      <vt:lpstr>Developing in stages</vt:lpstr>
      <vt:lpstr>Hello world!</vt:lpstr>
      <vt:lpstr>Hello world!</vt:lpstr>
      <vt:lpstr>Vertical slice / demo</vt:lpstr>
      <vt:lpstr>Vertical Slice for Internder</vt:lpstr>
      <vt:lpstr>Vertical Slice</vt:lpstr>
      <vt:lpstr>Mvp </vt:lpstr>
      <vt:lpstr>Local development is simple</vt:lpstr>
      <vt:lpstr>Mobile development is annoying</vt:lpstr>
      <vt:lpstr>Mobile remote development is annoying</vt:lpstr>
      <vt:lpstr>Iteration loop</vt:lpstr>
      <vt:lpstr>Can mitigate: run locally </vt:lpstr>
      <vt:lpstr>Can mitigate: run in emulator</vt:lpstr>
      <vt:lpstr>Ideally you want all 3</vt:lpstr>
      <vt:lpstr>Running remotely : Android via usb</vt:lpstr>
      <vt:lpstr>Unity : using File -&gt; Build settings </vt:lpstr>
      <vt:lpstr>Unity : Android connection</vt:lpstr>
      <vt:lpstr>Note I’m using Unity’s adb</vt:lpstr>
      <vt:lpstr>Unity : emulator</vt:lpstr>
      <vt:lpstr>React native </vt:lpstr>
      <vt:lpstr>Questions?</vt:lpstr>
      <vt:lpstr>Lab time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Daan Nijs</dc:creator>
  <cp:lastModifiedBy>Daan Nijs</cp:lastModifiedBy>
  <cp:revision>14</cp:revision>
  <dcterms:created xsi:type="dcterms:W3CDTF">2023-09-06T22:28:31Z</dcterms:created>
  <dcterms:modified xsi:type="dcterms:W3CDTF">2023-10-26T12:53:57Z</dcterms:modified>
</cp:coreProperties>
</file>

<file path=docProps/thumbnail.jpeg>
</file>